
<file path=[Content_Types].xml><?xml version="1.0" encoding="utf-8"?>
<Types xmlns="http://schemas.openxmlformats.org/package/2006/content-types">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319" r:id="rId3"/>
    <p:sldId id="315" r:id="rId4"/>
    <p:sldId id="350" r:id="rId5"/>
    <p:sldId id="360" r:id="rId6"/>
    <p:sldId id="377" r:id="rId7"/>
    <p:sldId id="378" r:id="rId8"/>
    <p:sldId id="274" r:id="rId9"/>
    <p:sldId id="362" r:id="rId10"/>
    <p:sldId id="363" r:id="rId11"/>
    <p:sldId id="364" r:id="rId12"/>
    <p:sldId id="366" r:id="rId13"/>
    <p:sldId id="374" r:id="rId14"/>
    <p:sldId id="376" r:id="rId15"/>
    <p:sldId id="369" r:id="rId16"/>
    <p:sldId id="370" r:id="rId17"/>
  </p:sldIdLst>
  <p:sldSz cx="12192000" cy="6858000"/>
  <p:notesSz cx="6858000" cy="9144000"/>
  <p:embeddedFontLst>
    <p:embeddedFont>
      <p:font typeface="微软雅黑" panose="020B0503020204020204" charset="-122"/>
      <p:regular r:id="rId23"/>
    </p:embeddedFont>
    <p:embeddedFont>
      <p:font typeface="Calibri" panose="020F050202020403020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F3FB"/>
    <a:srgbClr val="FEFEFF"/>
    <a:srgbClr val="F8F8F8"/>
    <a:srgbClr val="F4F4F4"/>
    <a:srgbClr val="4874CB"/>
    <a:srgbClr val="F2BA02"/>
    <a:srgbClr val="03D990"/>
    <a:srgbClr val="C0F5E3"/>
    <a:srgbClr val="80E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0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42.xml"/><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4_Title Slide">
    <p:bg>
      <p:bgPr>
        <a:gradFill>
          <a:gsLst>
            <a:gs pos="0">
              <a:schemeClr val="accent1"/>
            </a:gs>
            <a:gs pos="99000">
              <a:schemeClr val="accent2"/>
            </a:gs>
          </a:gsLst>
          <a:lin ang="2700000" scaled="0"/>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08.xml"/><Relationship Id="rId6" Type="http://schemas.openxmlformats.org/officeDocument/2006/relationships/image" Target="../media/image9.png"/><Relationship Id="rId5" Type="http://schemas.microsoft.com/office/2007/relationships/media" Target="../media/media6.mp4"/><Relationship Id="rId4" Type="http://schemas.openxmlformats.org/officeDocument/2006/relationships/video" Target="../media/media6.mp4"/><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12.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8" Type="http://schemas.openxmlformats.org/officeDocument/2006/relationships/slideLayout" Target="../slideLayouts/slideLayout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tags" Target="../tags/tag110.xml"/></Relationships>
</file>

<file path=ppt/slides/_rels/slide13.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4" Type="http://schemas.openxmlformats.org/officeDocument/2006/relationships/slideLayout" Target="../slideLayouts/slideLayout6.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tags" Target="../tags/tag12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1.xml"/></Relationships>
</file>

<file path=ppt/slides/_rels/slide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microsoft.com/office/2007/relationships/hdphoto" Target="../media/image3.wdp"/><Relationship Id="rId4" Type="http://schemas.openxmlformats.org/officeDocument/2006/relationships/image" Target="../media/image2.png"/><Relationship Id="rId3" Type="http://schemas.openxmlformats.org/officeDocument/2006/relationships/tags" Target="../tags/tag65.xml"/><Relationship Id="rId2" Type="http://schemas.openxmlformats.org/officeDocument/2006/relationships/tags" Target="../tags/tag64.xml"/><Relationship Id="rId15" Type="http://schemas.openxmlformats.org/officeDocument/2006/relationships/slideLayout" Target="../slideLayouts/slideLayout7.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87.xml"/><Relationship Id="rId6" Type="http://schemas.openxmlformats.org/officeDocument/2006/relationships/image" Target="../media/image4.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image" Target="../media/image5.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96.xml"/><Relationship Id="rId6" Type="http://schemas.openxmlformats.org/officeDocument/2006/relationships/image" Target="../media/image6.png"/><Relationship Id="rId5" Type="http://schemas.microsoft.com/office/2007/relationships/media" Target="../media/media3.mp4"/><Relationship Id="rId4" Type="http://schemas.openxmlformats.org/officeDocument/2006/relationships/video" Target="../media/media3.mp4"/><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00.xml"/><Relationship Id="rId6" Type="http://schemas.openxmlformats.org/officeDocument/2006/relationships/image" Target="../media/image7.png"/><Relationship Id="rId5" Type="http://schemas.microsoft.com/office/2007/relationships/media" Target="../media/media4.mp4"/><Relationship Id="rId4" Type="http://schemas.openxmlformats.org/officeDocument/2006/relationships/video" Target="../media/media4.mp4"/><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04.xml"/><Relationship Id="rId6" Type="http://schemas.openxmlformats.org/officeDocument/2006/relationships/image" Target="../media/image8.png"/><Relationship Id="rId5" Type="http://schemas.microsoft.com/office/2007/relationships/media" Target="../media/media5.mp4"/><Relationship Id="rId4" Type="http://schemas.openxmlformats.org/officeDocument/2006/relationships/video" Target="../media/media5.mp4"/><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 name="Right Triangle 75"/>
          <p:cNvSpPr/>
          <p:nvPr/>
        </p:nvSpPr>
        <p:spPr>
          <a:xfrm rot="5400000">
            <a:off x="850995" y="-860530"/>
            <a:ext cx="2350637" cy="407169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77" name="Right Triangle 76"/>
          <p:cNvSpPr/>
          <p:nvPr/>
        </p:nvSpPr>
        <p:spPr>
          <a:xfrm rot="16200000">
            <a:off x="8017273" y="2704550"/>
            <a:ext cx="3068682" cy="531547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3" name="TextBox 11"/>
          <p:cNvSpPr txBox="1"/>
          <p:nvPr/>
        </p:nvSpPr>
        <p:spPr>
          <a:xfrm>
            <a:off x="4446905" y="4589145"/>
            <a:ext cx="3639185" cy="460375"/>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Redefining Web3 Games</a:t>
            </a:r>
            <a:endPar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9" name="TextBox 11"/>
          <p:cNvSpPr txBox="1"/>
          <p:nvPr/>
        </p:nvSpPr>
        <p:spPr>
          <a:xfrm>
            <a:off x="5446395" y="5032375"/>
            <a:ext cx="1613535" cy="368300"/>
          </a:xfrm>
          <a:prstGeom prst="rect">
            <a:avLst/>
          </a:prstGeom>
          <a:noFill/>
        </p:spPr>
        <p:txBody>
          <a:bodyPr wrap="square" rtlCol="0">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sz="1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FANTASIATECH</a:t>
            </a:r>
            <a:endParaRPr kumimoji="0" lang="en-US" sz="1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5" name="图片 4" descr="logo"/>
          <p:cNvPicPr>
            <a:picLocks noChangeAspect="1"/>
          </p:cNvPicPr>
          <p:nvPr/>
        </p:nvPicPr>
        <p:blipFill>
          <a:blip r:embed="rId1"/>
          <a:stretch>
            <a:fillRect/>
          </a:stretch>
        </p:blipFill>
        <p:spPr>
          <a:xfrm>
            <a:off x="3053715" y="1053465"/>
            <a:ext cx="6250305" cy="3515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1000" fill="hold"/>
                                        <p:tgtEl>
                                          <p:spTgt spid="76"/>
                                        </p:tgtEl>
                                        <p:attrNameLst>
                                          <p:attrName>ppt_x</p:attrName>
                                        </p:attrNameLst>
                                      </p:cBhvr>
                                      <p:tavLst>
                                        <p:tav tm="0">
                                          <p:val>
                                            <p:strVal val="0-#ppt_w/2"/>
                                          </p:val>
                                        </p:tav>
                                        <p:tav tm="100000">
                                          <p:val>
                                            <p:strVal val="#ppt_x"/>
                                          </p:val>
                                        </p:tav>
                                      </p:tavLst>
                                    </p:anim>
                                    <p:anim calcmode="lin" valueType="num">
                                      <p:cBhvr additive="base">
                                        <p:cTn id="8" dur="1000" fill="hold"/>
                                        <p:tgtEl>
                                          <p:spTgt spid="76"/>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1000" fill="hold"/>
                                        <p:tgtEl>
                                          <p:spTgt spid="77"/>
                                        </p:tgtEl>
                                        <p:attrNameLst>
                                          <p:attrName>ppt_x</p:attrName>
                                        </p:attrNameLst>
                                      </p:cBhvr>
                                      <p:tavLst>
                                        <p:tav tm="0">
                                          <p:val>
                                            <p:strVal val="1+#ppt_w/2"/>
                                          </p:val>
                                        </p:tav>
                                        <p:tav tm="100000">
                                          <p:val>
                                            <p:strVal val="#ppt_x"/>
                                          </p:val>
                                        </p:tav>
                                      </p:tavLst>
                                    </p:anim>
                                    <p:anim calcmode="lin" valueType="num">
                                      <p:cBhvr additive="base">
                                        <p:cTn id="12" dur="10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ldLvl="0" animBg="1"/>
      <p:bldP spid="7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TextBox 24"/>
          <p:cNvSpPr txBox="1"/>
          <p:nvPr>
            <p:custDataLst>
              <p:tags r:id="rId1"/>
            </p:custDataLst>
          </p:nvPr>
        </p:nvSpPr>
        <p:spPr>
          <a:xfrm>
            <a:off x="1671955" y="1034415"/>
            <a:ext cx="9030335" cy="589280"/>
          </a:xfrm>
          <a:prstGeom prst="rect">
            <a:avLst/>
          </a:prstGeom>
          <a:noFill/>
        </p:spPr>
        <p:txBody>
          <a:bodyPr wrap="square" rtlCol="0">
            <a:spAutoFit/>
          </a:bodyPr>
          <a:lstStyle/>
          <a:p>
            <a:pPr>
              <a:lnSpc>
                <a:spcPct val="90000"/>
              </a:lnSpc>
            </a:pPr>
            <a:r>
              <a:rPr lang="en-US" altLang="zh-CN" sz="36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Decentralized profit sharing </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收益</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分享</a:t>
            </a:r>
            <a:endPar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6" name="TextBox 25"/>
          <p:cNvSpPr txBox="1"/>
          <p:nvPr>
            <p:custDataLst>
              <p:tags r:id="rId2"/>
            </p:custDataLst>
          </p:nvPr>
        </p:nvSpPr>
        <p:spPr>
          <a:xfrm>
            <a:off x="1681346" y="607058"/>
            <a:ext cx="2606040" cy="414020"/>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Arial" panose="020B0604020202020204" pitchFamily="34" charset="0"/>
              </a:rPr>
              <a:t>The WEB3 Evolution</a:t>
            </a:r>
            <a:r>
              <a:rPr lang="en-US" sz="1400" dirty="0">
                <a:solidFill>
                  <a:schemeClr val="tx1">
                    <a:lumMod val="65000"/>
                    <a:lumOff val="35000"/>
                  </a:schemeClr>
                </a:solidFill>
                <a:cs typeface="Arial" panose="020B0604020202020204" pitchFamily="34" charset="0"/>
                <a:sym typeface="+mn-ea"/>
              </a:rPr>
              <a:t> </a:t>
            </a:r>
            <a:r>
              <a:rPr lang="zh-CN" altLang="en-US" sz="1400" dirty="0">
                <a:solidFill>
                  <a:schemeClr val="tx1">
                    <a:lumMod val="50000"/>
                    <a:lumOff val="50000"/>
                  </a:schemeClr>
                </a:solidFill>
                <a:cs typeface="Arial" panose="020B0604020202020204" pitchFamily="34" charset="0"/>
                <a:sym typeface="+mn-ea"/>
              </a:rPr>
              <a:t>游戏链化</a:t>
            </a:r>
            <a:r>
              <a:rPr lang="en-US" sz="1400" dirty="0">
                <a:solidFill>
                  <a:schemeClr val="tx1">
                    <a:lumMod val="65000"/>
                    <a:lumOff val="35000"/>
                  </a:schemeClr>
                </a:solidFill>
                <a:cs typeface="Arial" panose="020B0604020202020204" pitchFamily="34" charset="0"/>
              </a:rPr>
              <a:t> </a:t>
            </a:r>
            <a:endParaRPr lang="en-US" sz="1400" dirty="0">
              <a:solidFill>
                <a:schemeClr val="tx1">
                  <a:lumMod val="65000"/>
                  <a:lumOff val="35000"/>
                </a:schemeClr>
              </a:solidFill>
              <a:cs typeface="Arial" panose="020B0604020202020204" pitchFamily="34" charset="0"/>
            </a:endParaRPr>
          </a:p>
        </p:txBody>
      </p:sp>
      <p:sp>
        <p:nvSpPr>
          <p:cNvPr id="56" name="TextBox 26"/>
          <p:cNvSpPr txBox="1"/>
          <p:nvPr>
            <p:custDataLst>
              <p:tags r:id="rId3"/>
            </p:custDataLst>
          </p:nvPr>
        </p:nvSpPr>
        <p:spPr>
          <a:xfrm>
            <a:off x="1674495" y="1679575"/>
            <a:ext cx="9483725" cy="568325"/>
          </a:xfrm>
          <a:prstGeom prst="rect">
            <a:avLst/>
          </a:prstGeom>
          <a:noFill/>
        </p:spPr>
        <p:txBody>
          <a:bodyPr wrap="square">
            <a:spAutoFit/>
          </a:bodyPr>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Publicly share X% of the on-chain revenue with players  </a:t>
            </a:r>
            <a:r>
              <a:rPr lang="zh-CN" altLang="en-US" sz="1000">
                <a:solidFill>
                  <a:schemeClr val="bg2">
                    <a:lumMod val="50000"/>
                  </a:schemeClr>
                </a:solidFill>
              </a:rPr>
              <a:t>将</a:t>
            </a:r>
            <a:r>
              <a:rPr lang="en-US" altLang="zh-CN" sz="1000">
                <a:solidFill>
                  <a:schemeClr val="bg2">
                    <a:lumMod val="50000"/>
                  </a:schemeClr>
                </a:solidFill>
              </a:rPr>
              <a:t>X%</a:t>
            </a:r>
            <a:r>
              <a:rPr lang="zh-CN" altLang="en-US" sz="1000">
                <a:solidFill>
                  <a:schemeClr val="bg2">
                    <a:lumMod val="50000"/>
                  </a:schemeClr>
                </a:solidFill>
              </a:rPr>
              <a:t>的链上收益，公开分享给玩家</a:t>
            </a:r>
            <a:endParaRPr lang="en-US" altLang="zh-CN" sz="1000"/>
          </a:p>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Obtain on-chain mystery boxes through game systems such as combat, social sharing, and arenas </a:t>
            </a:r>
            <a:r>
              <a:rPr lang="zh-CN" altLang="en-US" sz="1000">
                <a:solidFill>
                  <a:schemeClr val="tx1">
                    <a:lumMod val="50000"/>
                    <a:lumOff val="50000"/>
                  </a:schemeClr>
                </a:solidFill>
              </a:rPr>
              <a:t>战斗、社交分享、竞技场等游戏系统获取链上盲</a:t>
            </a:r>
            <a:r>
              <a:rPr lang="zh-CN" altLang="en-US" sz="1000">
                <a:solidFill>
                  <a:schemeClr val="tx1">
                    <a:lumMod val="50000"/>
                    <a:lumOff val="50000"/>
                  </a:schemeClr>
                </a:solidFill>
              </a:rPr>
              <a:t>盒</a:t>
            </a:r>
            <a:endParaRPr lang="zh-CN" altLang="en-US" sz="1000">
              <a:solidFill>
                <a:schemeClr val="tx1">
                  <a:lumMod val="50000"/>
                  <a:lumOff val="50000"/>
                </a:schemeClr>
              </a:solidFill>
            </a:endParaRPr>
          </a:p>
        </p:txBody>
      </p:sp>
      <p:pic>
        <p:nvPicPr>
          <p:cNvPr id="3" name="6">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1795145" y="2413000"/>
            <a:ext cx="7679999" cy="432000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63" presetClass="path" presetSubtype="0" accel="14000" decel="86000" fill="hold" grpId="1" nodeType="withEffect">
                                  <p:stCondLst>
                                    <p:cond delay="0"/>
                                  </p:stCondLst>
                                  <p:childTnLst>
                                    <p:animMotion origin="layout" path="M 5E-6 4.07407E-6 L 5E-6 0.20138 " pathEditMode="relative" rAng="0" ptsTypes="AA">
                                      <p:cBhvr>
                                        <p:cTn id="19" dur="1500" spd="-100000" fill="hold"/>
                                        <p:tgtEl>
                                          <p:spTgt spid="56"/>
                                        </p:tgtEl>
                                        <p:attrNameLst>
                                          <p:attrName>ppt_x</p:attrName>
                                          <p:attrName>ppt_y</p:attrName>
                                        </p:attrNameLst>
                                      </p:cBhvr>
                                      <p:rCtr x="0" y="10069"/>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p:cTn id="20" fill="hold" display="1">
                  <p:stCondLst>
                    <p:cond delay="indefinite"/>
                  </p:stCondLst>
                </p:cTn>
                <p:tgtEl>
                  <p:spTgt spid="3"/>
                </p:tgtEl>
              </p:cMediaNode>
            </p:video>
            <p:seq concurrent="1" nextAc="seek">
              <p:cTn id="21" restart="whenNotActive" fill="hold" evtFilter="cancelBubble" nodeType="interactiveSeq">
                <p:stCondLst>
                  <p:cond evt="onClick" delay="0">
                    <p:tgtEl>
                      <p:spTgt spid="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additive="base">
                                        <p:cTn id="25" dur="1" fill="hold"/>
                                        <p:tgtEl>
                                          <p:spTgt spid="3"/>
                                        </p:tgtEl>
                                      </p:cBhvr>
                                    </p:cmd>
                                  </p:childTnLst>
                                </p:cTn>
                              </p:par>
                            </p:childTnLst>
                          </p:cTn>
                        </p:par>
                      </p:childTnLst>
                    </p:cTn>
                  </p:par>
                </p:childTnLst>
              </p:cTn>
              <p:nextCondLst>
                <p:cond evt="onClick" delay="0">
                  <p:tgtEl>
                    <p:spTgt spid="3"/>
                  </p:tgtEl>
                </p:cond>
              </p:nextCondLst>
            </p:seq>
          </p:childTnLst>
        </p:cTn>
      </p:par>
    </p:tnLst>
    <p:bldLst>
      <p:bldP spid="25" grpId="0"/>
      <p:bldP spid="25" grpId="1"/>
      <p:bldP spid="26" grpId="0"/>
      <p:bldP spid="26" grpId="1"/>
      <p:bldP spid="56" grpId="0"/>
      <p:bldP spid="5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文本框 19"/>
          <p:cNvSpPr txBox="1"/>
          <p:nvPr/>
        </p:nvSpPr>
        <p:spPr>
          <a:xfrm>
            <a:off x="1245870" y="2667000"/>
            <a:ext cx="9484995" cy="460375"/>
          </a:xfrm>
          <a:prstGeom prst="rect">
            <a:avLst/>
          </a:prstGeom>
          <a:noFill/>
        </p:spPr>
        <p:txBody>
          <a:bodyPr wrap="square" rtlCol="0">
            <a:spAutoFit/>
          </a:bodyPr>
          <a:p>
            <a:pPr algn="ctr"/>
            <a:r>
              <a:rPr lang="en-US" sz="2400" b="1">
                <a:solidFill>
                  <a:schemeClr val="tx1"/>
                </a:solidFill>
                <a:latin typeface="Arial" panose="020B0604020202020204" pitchFamily="34" charset="0"/>
                <a:cs typeface="Arial" panose="020B0604020202020204" pitchFamily="34" charset="0"/>
              </a:rPr>
              <a:t>The SDK Revolution - Gaming's Next Development Standard</a:t>
            </a:r>
            <a:endParaRPr lang="en-US" sz="2400" b="1">
              <a:solidFill>
                <a:schemeClr val="tx1"/>
              </a:solidFill>
              <a:latin typeface="Arial" panose="020B0604020202020204" pitchFamily="34" charset="0"/>
              <a:cs typeface="Arial" panose="020B0604020202020204" pitchFamily="34" charset="0"/>
            </a:endParaRPr>
          </a:p>
        </p:txBody>
      </p:sp>
      <p:sp>
        <p:nvSpPr>
          <p:cNvPr id="2" name="文本框 1"/>
          <p:cNvSpPr txBox="1"/>
          <p:nvPr/>
        </p:nvSpPr>
        <p:spPr>
          <a:xfrm>
            <a:off x="1436370" y="3213100"/>
            <a:ext cx="9484995" cy="460375"/>
          </a:xfrm>
          <a:prstGeom prst="rect">
            <a:avLst/>
          </a:prstGeom>
          <a:noFill/>
        </p:spPr>
        <p:txBody>
          <a:bodyPr wrap="square" rtlCol="0">
            <a:spAutoFit/>
            <a:scene3d>
              <a:camera prst="orthographicFront"/>
              <a:lightRig rig="threePt" dir="t"/>
            </a:scene3d>
          </a:bodyPr>
          <a:p>
            <a:pPr algn="ctr"/>
            <a:r>
              <a:rPr lang="en-US" sz="2400" b="1">
                <a:solidFill>
                  <a:schemeClr val="tx1">
                    <a:lumMod val="50000"/>
                    <a:lumOff val="50000"/>
                  </a:schemeClr>
                </a:solidFill>
                <a:effectLst/>
                <a:latin typeface="Arial" panose="020B0604020202020204" pitchFamily="34" charset="0"/>
                <a:cs typeface="Arial" panose="020B0604020202020204" pitchFamily="34" charset="0"/>
              </a:rPr>
              <a:t>从游戏到生态 — FANTASIA SDK的</a:t>
            </a:r>
            <a:r>
              <a:rPr lang="zh-CN" altLang="en-US" sz="2400" b="1">
                <a:solidFill>
                  <a:schemeClr val="tx1">
                    <a:lumMod val="50000"/>
                    <a:lumOff val="50000"/>
                  </a:schemeClr>
                </a:solidFill>
                <a:effectLst/>
                <a:latin typeface="Arial" panose="020B0604020202020204" pitchFamily="34" charset="0"/>
                <a:cs typeface="Arial" panose="020B0604020202020204" pitchFamily="34" charset="0"/>
              </a:rPr>
              <a:t>愿景</a:t>
            </a:r>
            <a:endParaRPr lang="zh-CN" altLang="en-US" sz="2400" b="1">
              <a:solidFill>
                <a:schemeClr val="tx1">
                  <a:lumMod val="50000"/>
                  <a:lumOff val="50000"/>
                </a:schemeClr>
              </a:solidFill>
              <a:effectLst/>
              <a:latin typeface="Arial" panose="020B0604020202020204" pitchFamily="34" charset="0"/>
              <a:cs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椭圆 16"/>
          <p:cNvSpPr/>
          <p:nvPr>
            <p:custDataLst>
              <p:tags r:id="rId1"/>
            </p:custDataLst>
          </p:nvPr>
        </p:nvSpPr>
        <p:spPr>
          <a:xfrm>
            <a:off x="2907267" y="4486258"/>
            <a:ext cx="6017800" cy="1200860"/>
          </a:xfrm>
          <a:prstGeom prst="ellipse">
            <a:avLst/>
          </a:prstGeom>
          <a:noFill/>
          <a:ln w="53975">
            <a:gradFill>
              <a:gsLst>
                <a:gs pos="50000">
                  <a:schemeClr val="tx1"/>
                </a:gs>
                <a:gs pos="0">
                  <a:schemeClr val="bg1"/>
                </a:gs>
                <a:gs pos="100000">
                  <a:schemeClr val="tx1">
                    <a:lumMod val="8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olidFill>
                <a:schemeClr val="lt1"/>
              </a:solidFill>
            </a:endParaRPr>
          </a:p>
        </p:txBody>
      </p:sp>
      <p:sp>
        <p:nvSpPr>
          <p:cNvPr id="25" name="TextBox 24"/>
          <p:cNvSpPr txBox="1"/>
          <p:nvPr>
            <p:custDataLst>
              <p:tags r:id="rId2"/>
            </p:custDataLst>
          </p:nvPr>
        </p:nvSpPr>
        <p:spPr>
          <a:xfrm>
            <a:off x="1671955" y="1034415"/>
            <a:ext cx="9030335" cy="589280"/>
          </a:xfrm>
          <a:prstGeom prst="rect">
            <a:avLst/>
          </a:prstGeom>
          <a:noFill/>
        </p:spPr>
        <p:txBody>
          <a:bodyPr wrap="square" rtlCol="0">
            <a:spAutoFit/>
          </a:bodyPr>
          <a:lstStyle/>
          <a:p>
            <a:pPr>
              <a:lnSpc>
                <a:spcPct val="90000"/>
              </a:lnSpc>
            </a:pPr>
            <a:r>
              <a:rPr lang="en-US" sz="3600" b="1">
                <a:solidFill>
                  <a:schemeClr val="tx1"/>
                </a:solidFill>
                <a:effectLst/>
                <a:latin typeface="Arial" panose="020B0604020202020204" pitchFamily="34" charset="0"/>
                <a:cs typeface="Arial" panose="020B0604020202020204" pitchFamily="34" charset="0"/>
                <a:sym typeface="+mn-ea"/>
              </a:rPr>
              <a:t>FANTASIA SDK </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游戏生态</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价值</a:t>
            </a:r>
            <a:endPar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6" name="TextBox 25"/>
          <p:cNvSpPr txBox="1"/>
          <p:nvPr>
            <p:custDataLst>
              <p:tags r:id="rId3"/>
            </p:custDataLst>
          </p:nvPr>
        </p:nvSpPr>
        <p:spPr>
          <a:xfrm>
            <a:off x="1681480" y="607060"/>
            <a:ext cx="3693795" cy="414020"/>
          </a:xfrm>
          <a:prstGeom prst="rect">
            <a:avLst/>
          </a:prstGeom>
          <a:noFill/>
        </p:spPr>
        <p:txBody>
          <a:bodyPr wrap="square" rtlCol="0">
            <a:spAutoFit/>
          </a:bodyPr>
          <a:lstStyle/>
          <a:p>
            <a:pPr>
              <a:lnSpc>
                <a:spcPct val="150000"/>
              </a:lnSpc>
            </a:pPr>
            <a:r>
              <a:rPr lang="en-US" sz="1400" b="1">
                <a:solidFill>
                  <a:schemeClr val="bg2">
                    <a:lumMod val="75000"/>
                  </a:schemeClr>
                </a:solidFill>
                <a:latin typeface="Arial" panose="020B0604020202020204" pitchFamily="34" charset="0"/>
                <a:cs typeface="Arial" panose="020B0604020202020204" pitchFamily="34" charset="0"/>
                <a:sym typeface="+mn-ea"/>
              </a:rPr>
              <a:t>The SDK Revolution</a:t>
            </a:r>
            <a:r>
              <a:rPr lang="en-US" sz="1400" dirty="0">
                <a:solidFill>
                  <a:schemeClr val="tx1">
                    <a:lumMod val="65000"/>
                    <a:lumOff val="35000"/>
                  </a:schemeClr>
                </a:solidFill>
                <a:cs typeface="Arial" panose="020B0604020202020204" pitchFamily="34" charset="0"/>
                <a:sym typeface="+mn-ea"/>
              </a:rPr>
              <a:t> </a:t>
            </a:r>
            <a:r>
              <a:rPr lang="zh-CN" altLang="en-US" sz="1400" dirty="0">
                <a:solidFill>
                  <a:schemeClr val="tx1">
                    <a:lumMod val="50000"/>
                    <a:lumOff val="50000"/>
                  </a:schemeClr>
                </a:solidFill>
                <a:cs typeface="Arial" panose="020B0604020202020204" pitchFamily="34" charset="0"/>
                <a:sym typeface="+mn-ea"/>
              </a:rPr>
              <a:t>游戏链化</a:t>
            </a:r>
            <a:r>
              <a:rPr lang="en-US" sz="1400" dirty="0">
                <a:solidFill>
                  <a:schemeClr val="tx1">
                    <a:lumMod val="65000"/>
                    <a:lumOff val="35000"/>
                  </a:schemeClr>
                </a:solidFill>
                <a:cs typeface="Arial" panose="020B0604020202020204" pitchFamily="34" charset="0"/>
              </a:rPr>
              <a:t> </a:t>
            </a:r>
            <a:endParaRPr lang="en-US" sz="1400" dirty="0">
              <a:solidFill>
                <a:schemeClr val="tx1">
                  <a:lumMod val="65000"/>
                  <a:lumOff val="35000"/>
                </a:schemeClr>
              </a:solidFill>
              <a:cs typeface="Arial" panose="020B0604020202020204" pitchFamily="34" charset="0"/>
            </a:endParaRPr>
          </a:p>
        </p:txBody>
      </p:sp>
      <p:sp>
        <p:nvSpPr>
          <p:cNvPr id="8" name="矩形 7"/>
          <p:cNvSpPr/>
          <p:nvPr>
            <p:custDataLst>
              <p:tags r:id="rId4"/>
            </p:custDataLst>
          </p:nvPr>
        </p:nvSpPr>
        <p:spPr>
          <a:xfrm>
            <a:off x="7858283" y="2209638"/>
            <a:ext cx="2503496" cy="376188"/>
          </a:xfrm>
          <a:prstGeom prst="rect">
            <a:avLst/>
          </a:prstGeom>
          <a:noFill/>
        </p:spPr>
        <p:txBody>
          <a:bodyPr wrap="square" lIns="0" tIns="0" rIns="0" bIns="0" rtlCol="0" anchor="b" anchorCtr="0">
            <a:noAutofit/>
          </a:bodyPr>
          <a:p>
            <a:pPr>
              <a:spcBef>
                <a:spcPct val="0"/>
              </a:spcBef>
              <a:spcAft>
                <a:spcPct val="0"/>
              </a:spcAft>
            </a:pPr>
            <a:r>
              <a:rPr lang="zh-CN" altLang="en-US" sz="2000" b="1">
                <a:solidFill>
                  <a:schemeClr val="tx1"/>
                </a:solidFill>
                <a:latin typeface="+mn-ea"/>
                <a:cs typeface="+mn-ea"/>
              </a:rPr>
              <a:t>链抽象层</a:t>
            </a:r>
            <a:endParaRPr lang="zh-CN" altLang="en-US" sz="2000" b="1">
              <a:solidFill>
                <a:schemeClr val="tx1"/>
              </a:solidFill>
              <a:latin typeface="+mn-ea"/>
              <a:cs typeface="+mn-ea"/>
            </a:endParaRPr>
          </a:p>
        </p:txBody>
      </p:sp>
      <p:sp>
        <p:nvSpPr>
          <p:cNvPr id="30" name="任意多边形 29"/>
          <p:cNvSpPr/>
          <p:nvPr>
            <p:custDataLst>
              <p:tags r:id="rId5"/>
            </p:custDataLst>
          </p:nvPr>
        </p:nvSpPr>
        <p:spPr>
          <a:xfrm>
            <a:off x="4407592" y="2860494"/>
            <a:ext cx="537900" cy="1890821"/>
          </a:xfrm>
          <a:custGeom>
            <a:avLst/>
            <a:gdLst>
              <a:gd name="connsiteX0" fmla="*/ 0 w 757"/>
              <a:gd name="connsiteY0" fmla="*/ 0 h 2661"/>
              <a:gd name="connsiteX1" fmla="*/ 757 w 757"/>
              <a:gd name="connsiteY1" fmla="*/ 149 h 2661"/>
              <a:gd name="connsiteX2" fmla="*/ 749 w 757"/>
              <a:gd name="connsiteY2" fmla="*/ 2453 h 2661"/>
              <a:gd name="connsiteX3" fmla="*/ 17 w 757"/>
              <a:gd name="connsiteY3" fmla="*/ 2661 h 2661"/>
              <a:gd name="connsiteX4" fmla="*/ 0 w 757"/>
              <a:gd name="connsiteY4" fmla="*/ 0 h 2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 h="2661">
                <a:moveTo>
                  <a:pt x="0" y="0"/>
                </a:moveTo>
                <a:lnTo>
                  <a:pt x="757" y="149"/>
                </a:lnTo>
                <a:lnTo>
                  <a:pt x="749" y="2453"/>
                </a:lnTo>
                <a:lnTo>
                  <a:pt x="17" y="2661"/>
                </a:lnTo>
                <a:lnTo>
                  <a:pt x="0" y="0"/>
                </a:lnTo>
                <a:close/>
              </a:path>
            </a:pathLst>
          </a:custGeom>
          <a:solidFill>
            <a:schemeClr val="tx1"/>
          </a:solidFill>
          <a:ln>
            <a:gradFill>
              <a:gsLst>
                <a:gs pos="32000">
                  <a:srgbClr val="F5F8FF"/>
                </a:gs>
                <a:gs pos="0">
                  <a:srgbClr val="A5BEFF"/>
                </a:gs>
                <a:gs pos="100000">
                  <a:srgbClr val="F5F8FF"/>
                </a:gs>
                <a:gs pos="71000">
                  <a:srgbClr val="C3D4FF"/>
                </a:gs>
              </a:gsLst>
              <a:lin ang="16200000" scaled="0"/>
            </a:gradFill>
          </a:ln>
          <a:effectLst>
            <a:outerShdw blurRad="254000" dist="1524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b="1" dirty="0">
                <a:solidFill>
                  <a:srgbClr val="FFFFFF"/>
                </a:solidFill>
                <a:latin typeface="+mn-ea"/>
                <a:cs typeface="+mn-ea"/>
                <a:sym typeface="+mn-ea"/>
              </a:rPr>
              <a:t>01</a:t>
            </a:r>
            <a:endParaRPr lang="en-US" altLang="zh-CN" b="1" dirty="0">
              <a:solidFill>
                <a:srgbClr val="FFFFFF"/>
              </a:solidFill>
              <a:latin typeface="+mn-ea"/>
              <a:cs typeface="+mn-ea"/>
              <a:sym typeface="+mn-ea"/>
            </a:endParaRPr>
          </a:p>
        </p:txBody>
      </p:sp>
      <p:sp>
        <p:nvSpPr>
          <p:cNvPr id="31" name="任意多边形 30"/>
          <p:cNvSpPr/>
          <p:nvPr>
            <p:custDataLst>
              <p:tags r:id="rId6"/>
            </p:custDataLst>
          </p:nvPr>
        </p:nvSpPr>
        <p:spPr>
          <a:xfrm>
            <a:off x="5256510" y="2364237"/>
            <a:ext cx="780914" cy="2882774"/>
          </a:xfrm>
          <a:custGeom>
            <a:avLst/>
            <a:gdLst>
              <a:gd name="connsiteX0" fmla="*/ 0 w 1099"/>
              <a:gd name="connsiteY0" fmla="*/ 0 h 4057"/>
              <a:gd name="connsiteX1" fmla="*/ 1099 w 1099"/>
              <a:gd name="connsiteY1" fmla="*/ 418 h 4057"/>
              <a:gd name="connsiteX2" fmla="*/ 1099 w 1099"/>
              <a:gd name="connsiteY2" fmla="*/ 3626 h 4057"/>
              <a:gd name="connsiteX3" fmla="*/ 0 w 1099"/>
              <a:gd name="connsiteY3" fmla="*/ 4057 h 4057"/>
              <a:gd name="connsiteX4" fmla="*/ 0 w 1099"/>
              <a:gd name="connsiteY4" fmla="*/ 0 h 4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 h="4057">
                <a:moveTo>
                  <a:pt x="0" y="0"/>
                </a:moveTo>
                <a:lnTo>
                  <a:pt x="1099" y="418"/>
                </a:lnTo>
                <a:lnTo>
                  <a:pt x="1099" y="3626"/>
                </a:lnTo>
                <a:lnTo>
                  <a:pt x="0" y="4057"/>
                </a:lnTo>
                <a:lnTo>
                  <a:pt x="0" y="0"/>
                </a:lnTo>
                <a:close/>
              </a:path>
            </a:pathLst>
          </a:custGeom>
          <a:solidFill>
            <a:schemeClr val="tx1"/>
          </a:solidFill>
          <a:ln>
            <a:gradFill>
              <a:gsLst>
                <a:gs pos="32000">
                  <a:srgbClr val="F5F8FF"/>
                </a:gs>
                <a:gs pos="0">
                  <a:schemeClr val="accent1">
                    <a:lumMod val="20000"/>
                    <a:lumOff val="80000"/>
                    <a:alpha val="100000"/>
                  </a:schemeClr>
                </a:gs>
                <a:gs pos="100000">
                  <a:srgbClr val="F5F8FF"/>
                </a:gs>
                <a:gs pos="71000">
                  <a:schemeClr val="accent1">
                    <a:lumMod val="20000"/>
                    <a:lumOff val="80000"/>
                    <a:alpha val="100000"/>
                  </a:schemeClr>
                </a:gs>
              </a:gsLst>
              <a:lin ang="16200000" scaled="1"/>
            </a:gradFill>
          </a:ln>
          <a:effectLst>
            <a:outerShdw blurRad="254000" dist="1524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b="1" dirty="0">
                <a:solidFill>
                  <a:srgbClr val="FFFFFF"/>
                </a:solidFill>
                <a:latin typeface="+mn-ea"/>
                <a:cs typeface="+mn-ea"/>
                <a:sym typeface="+mn-ea"/>
              </a:rPr>
              <a:t>02</a:t>
            </a:r>
            <a:endParaRPr lang="en-US" altLang="zh-CN" b="1" dirty="0">
              <a:solidFill>
                <a:srgbClr val="FFFFFF"/>
              </a:solidFill>
              <a:latin typeface="+mn-ea"/>
              <a:cs typeface="+mn-ea"/>
              <a:sym typeface="+mn-ea"/>
            </a:endParaRPr>
          </a:p>
        </p:txBody>
      </p:sp>
      <p:sp>
        <p:nvSpPr>
          <p:cNvPr id="33" name="任意多边形 32"/>
          <p:cNvSpPr/>
          <p:nvPr>
            <p:custDataLst>
              <p:tags r:id="rId7"/>
            </p:custDataLst>
          </p:nvPr>
        </p:nvSpPr>
        <p:spPr>
          <a:xfrm>
            <a:off x="6329350" y="2001122"/>
            <a:ext cx="883236" cy="3469703"/>
          </a:xfrm>
          <a:custGeom>
            <a:avLst/>
            <a:gdLst>
              <a:gd name="connsiteX0" fmla="*/ 15 w 1243"/>
              <a:gd name="connsiteY0" fmla="*/ 0 h 4883"/>
              <a:gd name="connsiteX1" fmla="*/ 1232 w 1243"/>
              <a:gd name="connsiteY1" fmla="*/ 712 h 4883"/>
              <a:gd name="connsiteX2" fmla="*/ 1243 w 1243"/>
              <a:gd name="connsiteY2" fmla="*/ 4288 h 4883"/>
              <a:gd name="connsiteX3" fmla="*/ 0 w 1243"/>
              <a:gd name="connsiteY3" fmla="*/ 4883 h 4883"/>
              <a:gd name="connsiteX4" fmla="*/ 15 w 1243"/>
              <a:gd name="connsiteY4" fmla="*/ 0 h 4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 h="4883">
                <a:moveTo>
                  <a:pt x="15" y="0"/>
                </a:moveTo>
                <a:lnTo>
                  <a:pt x="1232" y="712"/>
                </a:lnTo>
                <a:lnTo>
                  <a:pt x="1243" y="4288"/>
                </a:lnTo>
                <a:lnTo>
                  <a:pt x="0" y="4883"/>
                </a:lnTo>
                <a:lnTo>
                  <a:pt x="15" y="0"/>
                </a:lnTo>
                <a:close/>
              </a:path>
            </a:pathLst>
          </a:custGeom>
          <a:solidFill>
            <a:schemeClr val="tx1"/>
          </a:solidFill>
          <a:ln>
            <a:gradFill>
              <a:gsLst>
                <a:gs pos="32000">
                  <a:srgbClr val="F5F8FF"/>
                </a:gs>
                <a:gs pos="0">
                  <a:srgbClr val="A5BEFF"/>
                </a:gs>
                <a:gs pos="100000">
                  <a:srgbClr val="F5F8FF"/>
                </a:gs>
                <a:gs pos="71000">
                  <a:srgbClr val="C3D4FF"/>
                </a:gs>
              </a:gsLst>
              <a:lin ang="16200000" scaled="0"/>
            </a:gradFill>
          </a:ln>
          <a:effectLst>
            <a:outerShdw blurRad="254000" dist="1524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b="1" dirty="0">
                <a:solidFill>
                  <a:srgbClr val="FFFFFF"/>
                </a:solidFill>
                <a:latin typeface="+mn-ea"/>
                <a:cs typeface="+mn-ea"/>
                <a:sym typeface="+mn-ea"/>
              </a:rPr>
              <a:t>03</a:t>
            </a:r>
            <a:endParaRPr lang="en-US" altLang="zh-CN" b="1" dirty="0">
              <a:solidFill>
                <a:srgbClr val="FFFFFF"/>
              </a:solidFill>
              <a:latin typeface="+mn-ea"/>
              <a:cs typeface="+mn-ea"/>
              <a:sym typeface="+mn-ea"/>
            </a:endParaRPr>
          </a:p>
        </p:txBody>
      </p:sp>
      <p:sp>
        <p:nvSpPr>
          <p:cNvPr id="16" name="任意多边形 15"/>
          <p:cNvSpPr/>
          <p:nvPr>
            <p:custDataLst>
              <p:tags r:id="rId8"/>
            </p:custDataLst>
          </p:nvPr>
        </p:nvSpPr>
        <p:spPr>
          <a:xfrm>
            <a:off x="1278752" y="3904174"/>
            <a:ext cx="2917029" cy="299860"/>
          </a:xfrm>
          <a:custGeom>
            <a:avLst/>
            <a:gdLst>
              <a:gd name="connisteX0" fmla="*/ 0 w 2971165"/>
              <a:gd name="connsiteY0" fmla="*/ 0 h 285750"/>
              <a:gd name="connisteX1" fmla="*/ 2684780 w 2971165"/>
              <a:gd name="connsiteY1" fmla="*/ 0 h 285750"/>
              <a:gd name="connisteX2" fmla="*/ 2971165 w 2971165"/>
              <a:gd name="connsiteY2" fmla="*/ 285750 h 285750"/>
            </a:gdLst>
            <a:ahLst/>
            <a:cxnLst>
              <a:cxn ang="0">
                <a:pos x="connisteX0" y="connsiteY0"/>
              </a:cxn>
              <a:cxn ang="0">
                <a:pos x="connisteX1" y="connsiteY1"/>
              </a:cxn>
              <a:cxn ang="0">
                <a:pos x="connisteX2" y="connsiteY2"/>
              </a:cxn>
            </a:cxnLst>
            <a:rect l="l" t="t" r="r" b="b"/>
            <a:pathLst>
              <a:path w="2971165" h="285750">
                <a:moveTo>
                  <a:pt x="0" y="0"/>
                </a:moveTo>
                <a:lnTo>
                  <a:pt x="2684780" y="0"/>
                </a:lnTo>
                <a:lnTo>
                  <a:pt x="2971165" y="2857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72500"/>
          </a:bodyPr>
          <a:p>
            <a:pPr lvl="0" algn="ctr">
              <a:buClrTx/>
              <a:buSzTx/>
              <a:buFontTx/>
            </a:pPr>
            <a:endParaRPr lang="zh-CN" altLang="en-US">
              <a:solidFill>
                <a:schemeClr val="lt1"/>
              </a:solidFill>
              <a:sym typeface="+mn-ea"/>
            </a:endParaRPr>
          </a:p>
        </p:txBody>
      </p:sp>
      <p:sp>
        <p:nvSpPr>
          <p:cNvPr id="24" name="任意多边形 23"/>
          <p:cNvSpPr/>
          <p:nvPr>
            <p:custDataLst>
              <p:tags r:id="rId9"/>
            </p:custDataLst>
          </p:nvPr>
        </p:nvSpPr>
        <p:spPr>
          <a:xfrm>
            <a:off x="7254192" y="2644826"/>
            <a:ext cx="3202529" cy="567744"/>
          </a:xfrm>
          <a:custGeom>
            <a:avLst/>
            <a:gdLst>
              <a:gd name="connsiteX0" fmla="*/ 0 w 4507"/>
              <a:gd name="connsiteY0" fmla="*/ 799 h 799"/>
              <a:gd name="connsiteX1" fmla="*/ 820 w 4507"/>
              <a:gd name="connsiteY1" fmla="*/ 0 h 799"/>
              <a:gd name="connsiteX2" fmla="*/ 4507 w 4507"/>
              <a:gd name="connsiteY2" fmla="*/ 0 h 799"/>
            </a:gdLst>
            <a:ahLst/>
            <a:cxnLst>
              <a:cxn ang="0">
                <a:pos x="connsiteX0" y="connsiteY0"/>
              </a:cxn>
              <a:cxn ang="0">
                <a:pos x="connsiteX1" y="connsiteY1"/>
              </a:cxn>
              <a:cxn ang="0">
                <a:pos x="connsiteX2" y="connsiteY2"/>
              </a:cxn>
            </a:cxnLst>
            <a:rect l="l" t="t" r="r" b="b"/>
            <a:pathLst>
              <a:path w="4507" h="799">
                <a:moveTo>
                  <a:pt x="0" y="799"/>
                </a:moveTo>
                <a:lnTo>
                  <a:pt x="820" y="0"/>
                </a:lnTo>
                <a:lnTo>
                  <a:pt x="450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zh-CN" altLang="en-US">
              <a:solidFill>
                <a:schemeClr val="lt1"/>
              </a:solidFill>
              <a:sym typeface="+mn-ea"/>
            </a:endParaRPr>
          </a:p>
        </p:txBody>
      </p:sp>
      <p:sp>
        <p:nvSpPr>
          <p:cNvPr id="10" name="矩形 9"/>
          <p:cNvSpPr/>
          <p:nvPr>
            <p:custDataLst>
              <p:tags r:id="rId10"/>
            </p:custDataLst>
          </p:nvPr>
        </p:nvSpPr>
        <p:spPr>
          <a:xfrm>
            <a:off x="1446005" y="3501997"/>
            <a:ext cx="2502452" cy="334399"/>
          </a:xfrm>
          <a:prstGeom prst="rect">
            <a:avLst/>
          </a:prstGeom>
          <a:noFill/>
        </p:spPr>
        <p:txBody>
          <a:bodyPr wrap="square" lIns="0" tIns="0" rIns="0" bIns="0" rtlCol="0" anchor="b" anchorCtr="0">
            <a:noAutofit/>
          </a:bodyPr>
          <a:p>
            <a:pPr algn="r">
              <a:spcBef>
                <a:spcPct val="0"/>
              </a:spcBef>
              <a:spcAft>
                <a:spcPct val="0"/>
              </a:spcAft>
            </a:pPr>
            <a:r>
              <a:rPr lang="zh-CN" altLang="en-US" sz="2000" b="1">
                <a:solidFill>
                  <a:schemeClr val="tx1"/>
                </a:solidFill>
                <a:latin typeface="+mn-ea"/>
                <a:cs typeface="+mn-ea"/>
              </a:rPr>
              <a:t>应用层</a:t>
            </a:r>
            <a:endParaRPr lang="zh-CN" altLang="en-US" sz="2000" b="1">
              <a:solidFill>
                <a:schemeClr val="tx1"/>
              </a:solidFill>
              <a:latin typeface="+mn-ea"/>
              <a:cs typeface="+mn-ea"/>
            </a:endParaRPr>
          </a:p>
        </p:txBody>
      </p:sp>
      <p:sp>
        <p:nvSpPr>
          <p:cNvPr id="11" name="任意多边形 10"/>
          <p:cNvSpPr/>
          <p:nvPr>
            <p:custDataLst>
              <p:tags r:id="rId11"/>
            </p:custDataLst>
          </p:nvPr>
        </p:nvSpPr>
        <p:spPr>
          <a:xfrm>
            <a:off x="1938411" y="2267957"/>
            <a:ext cx="3124840" cy="536628"/>
          </a:xfrm>
          <a:custGeom>
            <a:avLst/>
            <a:gdLst>
              <a:gd name="connsiteX0" fmla="*/ 0 w 4050"/>
              <a:gd name="connsiteY0" fmla="*/ 0 h 798"/>
              <a:gd name="connsiteX1" fmla="*/ 3411 w 4050"/>
              <a:gd name="connsiteY1" fmla="*/ 0 h 798"/>
              <a:gd name="connsiteX2" fmla="*/ 4050 w 4050"/>
              <a:gd name="connsiteY2" fmla="*/ 798 h 798"/>
            </a:gdLst>
            <a:ahLst/>
            <a:cxnLst>
              <a:cxn ang="0">
                <a:pos x="connsiteX0" y="connsiteY0"/>
              </a:cxn>
              <a:cxn ang="0">
                <a:pos x="connsiteX1" y="connsiteY1"/>
              </a:cxn>
              <a:cxn ang="0">
                <a:pos x="connsiteX2" y="connsiteY2"/>
              </a:cxn>
            </a:cxnLst>
            <a:rect l="l" t="t" r="r" b="b"/>
            <a:pathLst>
              <a:path w="4050" h="798">
                <a:moveTo>
                  <a:pt x="0" y="0"/>
                </a:moveTo>
                <a:lnTo>
                  <a:pt x="3411" y="0"/>
                </a:lnTo>
                <a:lnTo>
                  <a:pt x="4050" y="79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zh-CN" altLang="en-US">
              <a:solidFill>
                <a:schemeClr val="lt1"/>
              </a:solidFill>
              <a:sym typeface="+mn-ea"/>
            </a:endParaRPr>
          </a:p>
        </p:txBody>
      </p:sp>
      <p:sp>
        <p:nvSpPr>
          <p:cNvPr id="13" name="矩形 12"/>
          <p:cNvSpPr/>
          <p:nvPr>
            <p:custDataLst>
              <p:tags r:id="rId12"/>
            </p:custDataLst>
          </p:nvPr>
        </p:nvSpPr>
        <p:spPr>
          <a:xfrm>
            <a:off x="1324416" y="2311971"/>
            <a:ext cx="3013913" cy="1149390"/>
          </a:xfrm>
          <a:prstGeom prst="rect">
            <a:avLst/>
          </a:prstGeom>
          <a:noFill/>
        </p:spPr>
        <p:txBody>
          <a:bodyPr wrap="square" lIns="0" tIns="0" rIns="0" bIns="0" rtlCol="0" anchor="t" anchorCtr="0">
            <a:noAutofit/>
          </a:bodyPr>
          <a:p>
            <a:pPr marL="285750" indent="-285750" algn="r">
              <a:lnSpc>
                <a:spcPct val="130000"/>
              </a:lnSpc>
              <a:spcBef>
                <a:spcPct val="0"/>
              </a:spcBef>
              <a:spcAft>
                <a:spcPct val="0"/>
              </a:spcAft>
              <a:buFont typeface="Arial" panose="020B0604020202020204" pitchFamily="34" charset="0"/>
              <a:buChar char="•"/>
            </a:pPr>
            <a:r>
              <a:rPr lang="zh-CN" altLang="en-US" sz="1600" dirty="0">
                <a:ln>
                  <a:noFill/>
                  <a:prstDash val="sysDot"/>
                </a:ln>
                <a:solidFill>
                  <a:schemeClr val="tx1">
                    <a:lumMod val="85000"/>
                    <a:lumOff val="15000"/>
                  </a:schemeClr>
                </a:solidFill>
                <a:latin typeface="+mn-ea"/>
                <a:cs typeface="+mn-ea"/>
              </a:rPr>
              <a:t>Unity/Unreal/Godot plugins</a:t>
            </a:r>
            <a:br>
              <a:rPr lang="zh-CN" altLang="en-US" sz="1600" dirty="0">
                <a:ln>
                  <a:noFill/>
                  <a:prstDash val="sysDot"/>
                </a:ln>
                <a:solidFill>
                  <a:schemeClr val="tx1">
                    <a:lumMod val="85000"/>
                    <a:lumOff val="15000"/>
                  </a:schemeClr>
                </a:solidFill>
                <a:latin typeface="+mn-ea"/>
                <a:cs typeface="+mn-ea"/>
              </a:rPr>
            </a:br>
            <a:r>
              <a:rPr lang="zh-CN" altLang="en-US" sz="1600" dirty="0">
                <a:ln>
                  <a:noFill/>
                  <a:prstDash val="sysDot"/>
                </a:ln>
                <a:solidFill>
                  <a:schemeClr val="tx1">
                    <a:lumMod val="50000"/>
                    <a:lumOff val="50000"/>
                  </a:schemeClr>
                </a:solidFill>
                <a:latin typeface="+mn-ea"/>
                <a:cs typeface="+mn-ea"/>
              </a:rPr>
              <a:t>各种游戏引擎无缝对接</a:t>
            </a:r>
            <a:endParaRPr lang="zh-CN" altLang="en-US" sz="1600" dirty="0">
              <a:ln>
                <a:noFill/>
                <a:prstDash val="sysDot"/>
              </a:ln>
              <a:solidFill>
                <a:schemeClr val="tx1">
                  <a:lumMod val="50000"/>
                  <a:lumOff val="50000"/>
                </a:schemeClr>
              </a:solidFill>
              <a:latin typeface="+mn-ea"/>
              <a:cs typeface="+mn-ea"/>
            </a:endParaRPr>
          </a:p>
        </p:txBody>
      </p:sp>
      <p:sp>
        <p:nvSpPr>
          <p:cNvPr id="14" name="椭圆 13"/>
          <p:cNvSpPr/>
          <p:nvPr>
            <p:custDataLst>
              <p:tags r:id="rId13"/>
            </p:custDataLst>
          </p:nvPr>
        </p:nvSpPr>
        <p:spPr>
          <a:xfrm>
            <a:off x="2043494" y="4486258"/>
            <a:ext cx="7745191" cy="1643543"/>
          </a:xfrm>
          <a:prstGeom prst="ellipse">
            <a:avLst/>
          </a:prstGeom>
          <a:noFill/>
          <a:ln w="19050">
            <a:gradFill>
              <a:gsLst>
                <a:gs pos="31000">
                  <a:srgbClr val="AFC6FF">
                    <a:alpha val="0"/>
                  </a:srgbClr>
                </a:gs>
                <a:gs pos="77000">
                  <a:schemeClr val="tx1">
                    <a:lumMod val="50000"/>
                    <a:lumOff val="5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olidFill>
                <a:schemeClr val="lt1"/>
              </a:solidFill>
            </a:endParaRPr>
          </a:p>
        </p:txBody>
      </p:sp>
      <p:sp>
        <p:nvSpPr>
          <p:cNvPr id="18" name="矩形 17"/>
          <p:cNvSpPr/>
          <p:nvPr>
            <p:custDataLst>
              <p:tags r:id="rId14"/>
            </p:custDataLst>
          </p:nvPr>
        </p:nvSpPr>
        <p:spPr>
          <a:xfrm>
            <a:off x="1240790" y="3944887"/>
            <a:ext cx="2707407" cy="1463463"/>
          </a:xfrm>
          <a:prstGeom prst="rect">
            <a:avLst/>
          </a:prstGeom>
          <a:noFill/>
        </p:spPr>
        <p:txBody>
          <a:bodyPr wrap="square" lIns="0" tIns="0" rIns="0" bIns="0" rtlCol="0" anchor="t" anchorCtr="0">
            <a:noAutofit/>
          </a:bodyPr>
          <a:p>
            <a:pPr marL="285750" indent="-285750" algn="r">
              <a:lnSpc>
                <a:spcPct val="130000"/>
              </a:lnSpc>
              <a:spcBef>
                <a:spcPct val="0"/>
              </a:spcBef>
              <a:spcAft>
                <a:spcPct val="0"/>
              </a:spcAft>
              <a:buFont typeface="Arial" panose="020B0604020202020204" pitchFamily="34" charset="0"/>
              <a:buChar char="•"/>
            </a:pPr>
            <a:r>
              <a:rPr lang="zh-CN" altLang="en-US" sz="1600" dirty="0">
                <a:ln>
                  <a:noFill/>
                  <a:prstDash val="sysDot"/>
                </a:ln>
                <a:solidFill>
                  <a:schemeClr val="tx1">
                    <a:lumMod val="85000"/>
                    <a:lumOff val="15000"/>
                  </a:schemeClr>
                </a:solidFill>
                <a:latin typeface="+mn-ea"/>
                <a:cs typeface="+mn-ea"/>
              </a:rPr>
              <a:t>No-code token rule configurator</a:t>
            </a:r>
            <a:br>
              <a:rPr lang="zh-CN" altLang="en-US" sz="1600" dirty="0">
                <a:ln>
                  <a:noFill/>
                  <a:prstDash val="sysDot"/>
                </a:ln>
                <a:solidFill>
                  <a:schemeClr val="tx1">
                    <a:lumMod val="85000"/>
                    <a:lumOff val="15000"/>
                  </a:schemeClr>
                </a:solidFill>
                <a:latin typeface="+mn-ea"/>
                <a:cs typeface="+mn-ea"/>
              </a:rPr>
            </a:br>
            <a:r>
              <a:rPr lang="zh-CN" altLang="en-US" sz="1600" dirty="0">
                <a:ln>
                  <a:noFill/>
                  <a:prstDash val="sysDot"/>
                </a:ln>
                <a:solidFill>
                  <a:schemeClr val="tx1">
                    <a:lumMod val="50000"/>
                    <a:lumOff val="50000"/>
                  </a:schemeClr>
                </a:solidFill>
                <a:latin typeface="+mn-ea"/>
                <a:cs typeface="+mn-ea"/>
              </a:rPr>
              <a:t>拖拽式配置资产规则</a:t>
            </a:r>
            <a:endParaRPr lang="zh-CN" altLang="en-US" sz="1600" dirty="0">
              <a:ln>
                <a:noFill/>
                <a:prstDash val="sysDot"/>
              </a:ln>
              <a:solidFill>
                <a:schemeClr val="tx1">
                  <a:lumMod val="50000"/>
                  <a:lumOff val="50000"/>
                </a:schemeClr>
              </a:solidFill>
              <a:latin typeface="+mn-ea"/>
              <a:cs typeface="+mn-ea"/>
            </a:endParaRPr>
          </a:p>
          <a:p>
            <a:pPr algn="r">
              <a:lnSpc>
                <a:spcPct val="130000"/>
              </a:lnSpc>
              <a:spcBef>
                <a:spcPct val="0"/>
              </a:spcBef>
              <a:spcAft>
                <a:spcPct val="0"/>
              </a:spcAft>
            </a:pPr>
            <a:endParaRPr lang="zh-CN" altLang="en-US" sz="1600" dirty="0">
              <a:ln>
                <a:noFill/>
                <a:prstDash val="sysDot"/>
              </a:ln>
              <a:solidFill>
                <a:schemeClr val="tx1">
                  <a:lumMod val="50000"/>
                  <a:lumOff val="50000"/>
                </a:schemeClr>
              </a:solidFill>
              <a:latin typeface="+mn-ea"/>
              <a:cs typeface="+mn-ea"/>
            </a:endParaRPr>
          </a:p>
        </p:txBody>
      </p:sp>
      <p:sp>
        <p:nvSpPr>
          <p:cNvPr id="19" name="矩形 18"/>
          <p:cNvSpPr/>
          <p:nvPr>
            <p:custDataLst>
              <p:tags r:id="rId15"/>
            </p:custDataLst>
          </p:nvPr>
        </p:nvSpPr>
        <p:spPr>
          <a:xfrm>
            <a:off x="7858283" y="2710297"/>
            <a:ext cx="2739867" cy="2360797"/>
          </a:xfrm>
          <a:prstGeom prst="rect">
            <a:avLst/>
          </a:prstGeom>
          <a:noFill/>
        </p:spPr>
        <p:txBody>
          <a:bodyPr wrap="square" lIns="0" tIns="0" rIns="0" bIns="0" rtlCol="0" anchor="t" anchorCtr="0">
            <a:noAutofit/>
          </a:bodyPr>
          <a:p>
            <a:pPr marL="285750" indent="-285750">
              <a:lnSpc>
                <a:spcPct val="130000"/>
              </a:lnSpc>
              <a:spcBef>
                <a:spcPct val="0"/>
              </a:spcBef>
              <a:spcAft>
                <a:spcPct val="0"/>
              </a:spcAft>
              <a:buFont typeface="Arial" panose="020B0604020202020204" pitchFamily="34" charset="0"/>
              <a:buChar char="•"/>
            </a:pPr>
            <a:r>
              <a:rPr lang="zh-CN" altLang="en-US" sz="1600" dirty="0">
                <a:ln>
                  <a:noFill/>
                  <a:prstDash val="sysDot"/>
                </a:ln>
                <a:solidFill>
                  <a:schemeClr val="tx1">
                    <a:lumMod val="85000"/>
                    <a:lumOff val="15000"/>
                  </a:schemeClr>
                </a:solidFill>
                <a:latin typeface="+mn-ea"/>
                <a:cs typeface="+mn-ea"/>
              </a:rPr>
              <a:t>APTOS core + multi-chain extension</a:t>
            </a:r>
            <a:br>
              <a:rPr lang="zh-CN" altLang="en-US" sz="1600" dirty="0">
                <a:ln>
                  <a:noFill/>
                  <a:prstDash val="sysDot"/>
                </a:ln>
                <a:solidFill>
                  <a:schemeClr val="tx1">
                    <a:lumMod val="85000"/>
                    <a:lumOff val="15000"/>
                  </a:schemeClr>
                </a:solidFill>
                <a:latin typeface="+mn-ea"/>
                <a:cs typeface="+mn-ea"/>
              </a:rPr>
            </a:br>
            <a:r>
              <a:rPr lang="zh-CN" altLang="en-US" sz="1600" dirty="0">
                <a:ln>
                  <a:noFill/>
                  <a:prstDash val="sysDot"/>
                </a:ln>
                <a:solidFill>
                  <a:schemeClr val="tx1">
                    <a:lumMod val="50000"/>
                    <a:lumOff val="50000"/>
                  </a:schemeClr>
                </a:solidFill>
                <a:latin typeface="+mn-ea"/>
                <a:cs typeface="+mn-ea"/>
              </a:rPr>
              <a:t>APTOS为主链，一键切换多链生态</a:t>
            </a:r>
            <a:endParaRPr lang="zh-CN" altLang="en-US" sz="1600" dirty="0">
              <a:ln>
                <a:noFill/>
                <a:prstDash val="sysDot"/>
              </a:ln>
              <a:solidFill>
                <a:schemeClr val="tx1">
                  <a:lumMod val="50000"/>
                  <a:lumOff val="50000"/>
                </a:schemeClr>
              </a:solidFill>
              <a:latin typeface="+mn-ea"/>
              <a:cs typeface="+mn-ea"/>
            </a:endParaRPr>
          </a:p>
        </p:txBody>
      </p:sp>
      <p:sp>
        <p:nvSpPr>
          <p:cNvPr id="21" name="矩形 20"/>
          <p:cNvSpPr/>
          <p:nvPr>
            <p:custDataLst>
              <p:tags r:id="rId16"/>
            </p:custDataLst>
          </p:nvPr>
        </p:nvSpPr>
        <p:spPr>
          <a:xfrm>
            <a:off x="1835528" y="1894388"/>
            <a:ext cx="2502452" cy="334399"/>
          </a:xfrm>
          <a:prstGeom prst="rect">
            <a:avLst/>
          </a:prstGeom>
          <a:noFill/>
        </p:spPr>
        <p:txBody>
          <a:bodyPr wrap="square" lIns="0" tIns="0" rIns="0" bIns="0" rtlCol="0" anchor="b" anchorCtr="0">
            <a:noAutofit/>
          </a:bodyPr>
          <a:p>
            <a:pPr algn="r">
              <a:spcBef>
                <a:spcPct val="0"/>
              </a:spcBef>
              <a:spcAft>
                <a:spcPct val="0"/>
              </a:spcAft>
            </a:pPr>
            <a:r>
              <a:rPr lang="zh-CN" altLang="en-US" sz="2000" b="1" dirty="0">
                <a:solidFill>
                  <a:schemeClr val="tx1"/>
                </a:solidFill>
                <a:latin typeface="+mn-ea"/>
                <a:cs typeface="+mn-ea"/>
              </a:rPr>
              <a:t>适配层</a:t>
            </a:r>
            <a:endParaRPr lang="zh-CN" altLang="en-US" sz="2000" b="1" dirty="0">
              <a:solidFill>
                <a:schemeClr val="tx1"/>
              </a:solidFill>
              <a:latin typeface="+mn-ea"/>
              <a:cs typeface="+mn-ea"/>
            </a:endParaRPr>
          </a:p>
        </p:txBody>
      </p:sp>
    </p:spTree>
    <p:custDataLst>
      <p:tags r:id="rId1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ppt_y</p:attrName>
                                        </p:attrNameLst>
                                      </p:cBhvr>
                                      <p:tavLst>
                                        <p:tav tm="0">
                                          <p:val>
                                            <p:strVal val="#ppt_y+#ppt_h*1.125000"/>
                                          </p:val>
                                        </p:tav>
                                        <p:tav tm="100000">
                                          <p:val>
                                            <p:strVal val="#ppt_y"/>
                                          </p:val>
                                        </p:tav>
                                      </p:tavLst>
                                    </p:anim>
                                    <p:animEffect transition="in" filter="wipe(up)">
                                      <p:cBhvr>
                                        <p:cTn id="20" dur="500"/>
                                        <p:tgtEl>
                                          <p:spTgt spid="1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up)">
                                      <p:cBhvr>
                                        <p:cTn id="24" dur="500"/>
                                        <p:tgtEl>
                                          <p:spTgt spid="8"/>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ppt_y</p:attrName>
                                        </p:attrNameLst>
                                      </p:cBhvr>
                                      <p:tavLst>
                                        <p:tav tm="0">
                                          <p:val>
                                            <p:strVal val="#ppt_y+#ppt_h*1.125000"/>
                                          </p:val>
                                        </p:tav>
                                        <p:tav tm="100000">
                                          <p:val>
                                            <p:strVal val="#ppt_y"/>
                                          </p:val>
                                        </p:tav>
                                      </p:tavLst>
                                    </p:anim>
                                    <p:animEffect transition="in" filter="wipe(up)">
                                      <p:cBhvr>
                                        <p:cTn id="28" dur="500"/>
                                        <p:tgtEl>
                                          <p:spTgt spid="30"/>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ppt_y</p:attrName>
                                        </p:attrNameLst>
                                      </p:cBhvr>
                                      <p:tavLst>
                                        <p:tav tm="0">
                                          <p:val>
                                            <p:strVal val="#ppt_y+#ppt_h*1.125000"/>
                                          </p:val>
                                        </p:tav>
                                        <p:tav tm="100000">
                                          <p:val>
                                            <p:strVal val="#ppt_y"/>
                                          </p:val>
                                        </p:tav>
                                      </p:tavLst>
                                    </p:anim>
                                    <p:animEffect transition="in" filter="wipe(up)">
                                      <p:cBhvr>
                                        <p:cTn id="32" dur="500"/>
                                        <p:tgtEl>
                                          <p:spTgt spid="31"/>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p:tgtEl>
                                          <p:spTgt spid="33"/>
                                        </p:tgtEl>
                                        <p:attrNameLst>
                                          <p:attrName>ppt_y</p:attrName>
                                        </p:attrNameLst>
                                      </p:cBhvr>
                                      <p:tavLst>
                                        <p:tav tm="0">
                                          <p:val>
                                            <p:strVal val="#ppt_y+#ppt_h*1.125000"/>
                                          </p:val>
                                        </p:tav>
                                        <p:tav tm="100000">
                                          <p:val>
                                            <p:strVal val="#ppt_y"/>
                                          </p:val>
                                        </p:tav>
                                      </p:tavLst>
                                    </p:anim>
                                    <p:animEffect transition="in" filter="wipe(up)">
                                      <p:cBhvr>
                                        <p:cTn id="36" dur="500"/>
                                        <p:tgtEl>
                                          <p:spTgt spid="33"/>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ppt_y</p:attrName>
                                        </p:attrNameLst>
                                      </p:cBhvr>
                                      <p:tavLst>
                                        <p:tav tm="0">
                                          <p:val>
                                            <p:strVal val="#ppt_y+#ppt_h*1.125000"/>
                                          </p:val>
                                        </p:tav>
                                        <p:tav tm="100000">
                                          <p:val>
                                            <p:strVal val="#ppt_y"/>
                                          </p:val>
                                        </p:tav>
                                      </p:tavLst>
                                    </p:anim>
                                    <p:animEffect transition="in" filter="wipe(up)">
                                      <p:cBhvr>
                                        <p:cTn id="40" dur="500"/>
                                        <p:tgtEl>
                                          <p:spTgt spid="16"/>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p:tgtEl>
                                          <p:spTgt spid="24"/>
                                        </p:tgtEl>
                                        <p:attrNameLst>
                                          <p:attrName>ppt_y</p:attrName>
                                        </p:attrNameLst>
                                      </p:cBhvr>
                                      <p:tavLst>
                                        <p:tav tm="0">
                                          <p:val>
                                            <p:strVal val="#ppt_y+#ppt_h*1.125000"/>
                                          </p:val>
                                        </p:tav>
                                        <p:tav tm="100000">
                                          <p:val>
                                            <p:strVal val="#ppt_y"/>
                                          </p:val>
                                        </p:tav>
                                      </p:tavLst>
                                    </p:anim>
                                    <p:animEffect transition="in" filter="wipe(up)">
                                      <p:cBhvr>
                                        <p:cTn id="44" dur="500"/>
                                        <p:tgtEl>
                                          <p:spTgt spid="24"/>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ppt_y</p:attrName>
                                        </p:attrNameLst>
                                      </p:cBhvr>
                                      <p:tavLst>
                                        <p:tav tm="0">
                                          <p:val>
                                            <p:strVal val="#ppt_y+#ppt_h*1.125000"/>
                                          </p:val>
                                        </p:tav>
                                        <p:tav tm="100000">
                                          <p:val>
                                            <p:strVal val="#ppt_y"/>
                                          </p:val>
                                        </p:tav>
                                      </p:tavLst>
                                    </p:anim>
                                    <p:animEffect transition="in" filter="wipe(up)">
                                      <p:cBhvr>
                                        <p:cTn id="48" dur="500"/>
                                        <p:tgtEl>
                                          <p:spTgt spid="10"/>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p:tgtEl>
                                          <p:spTgt spid="11"/>
                                        </p:tgtEl>
                                        <p:attrNameLst>
                                          <p:attrName>ppt_y</p:attrName>
                                        </p:attrNameLst>
                                      </p:cBhvr>
                                      <p:tavLst>
                                        <p:tav tm="0">
                                          <p:val>
                                            <p:strVal val="#ppt_y+#ppt_h*1.125000"/>
                                          </p:val>
                                        </p:tav>
                                        <p:tav tm="100000">
                                          <p:val>
                                            <p:strVal val="#ppt_y"/>
                                          </p:val>
                                        </p:tav>
                                      </p:tavLst>
                                    </p:anim>
                                    <p:animEffect transition="in" filter="wipe(up)">
                                      <p:cBhvr>
                                        <p:cTn id="52" dur="500"/>
                                        <p:tgtEl>
                                          <p:spTgt spid="11"/>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p:tgtEl>
                                          <p:spTgt spid="13"/>
                                        </p:tgtEl>
                                        <p:attrNameLst>
                                          <p:attrName>ppt_y</p:attrName>
                                        </p:attrNameLst>
                                      </p:cBhvr>
                                      <p:tavLst>
                                        <p:tav tm="0">
                                          <p:val>
                                            <p:strVal val="#ppt_y+#ppt_h*1.125000"/>
                                          </p:val>
                                        </p:tav>
                                        <p:tav tm="100000">
                                          <p:val>
                                            <p:strVal val="#ppt_y"/>
                                          </p:val>
                                        </p:tav>
                                      </p:tavLst>
                                    </p:anim>
                                    <p:animEffect transition="in" filter="wipe(up)">
                                      <p:cBhvr>
                                        <p:cTn id="56" dur="500"/>
                                        <p:tgtEl>
                                          <p:spTgt spid="13"/>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p:tgtEl>
                                          <p:spTgt spid="14"/>
                                        </p:tgtEl>
                                        <p:attrNameLst>
                                          <p:attrName>ppt_y</p:attrName>
                                        </p:attrNameLst>
                                      </p:cBhvr>
                                      <p:tavLst>
                                        <p:tav tm="0">
                                          <p:val>
                                            <p:strVal val="#ppt_y+#ppt_h*1.125000"/>
                                          </p:val>
                                        </p:tav>
                                        <p:tav tm="100000">
                                          <p:val>
                                            <p:strVal val="#ppt_y"/>
                                          </p:val>
                                        </p:tav>
                                      </p:tavLst>
                                    </p:anim>
                                    <p:animEffect transition="in" filter="wipe(up)">
                                      <p:cBhvr>
                                        <p:cTn id="60" dur="500"/>
                                        <p:tgtEl>
                                          <p:spTgt spid="14"/>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p:tgtEl>
                                          <p:spTgt spid="18"/>
                                        </p:tgtEl>
                                        <p:attrNameLst>
                                          <p:attrName>ppt_y</p:attrName>
                                        </p:attrNameLst>
                                      </p:cBhvr>
                                      <p:tavLst>
                                        <p:tav tm="0">
                                          <p:val>
                                            <p:strVal val="#ppt_y+#ppt_h*1.125000"/>
                                          </p:val>
                                        </p:tav>
                                        <p:tav tm="100000">
                                          <p:val>
                                            <p:strVal val="#ppt_y"/>
                                          </p:val>
                                        </p:tav>
                                      </p:tavLst>
                                    </p:anim>
                                    <p:animEffect transition="in" filter="wipe(up)">
                                      <p:cBhvr>
                                        <p:cTn id="64" dur="500"/>
                                        <p:tgtEl>
                                          <p:spTgt spid="18"/>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p:tgtEl>
                                          <p:spTgt spid="19"/>
                                        </p:tgtEl>
                                        <p:attrNameLst>
                                          <p:attrName>ppt_y</p:attrName>
                                        </p:attrNameLst>
                                      </p:cBhvr>
                                      <p:tavLst>
                                        <p:tav tm="0">
                                          <p:val>
                                            <p:strVal val="#ppt_y+#ppt_h*1.125000"/>
                                          </p:val>
                                        </p:tav>
                                        <p:tav tm="100000">
                                          <p:val>
                                            <p:strVal val="#ppt_y"/>
                                          </p:val>
                                        </p:tav>
                                      </p:tavLst>
                                    </p:anim>
                                    <p:animEffect transition="in" filter="wipe(up)">
                                      <p:cBhvr>
                                        <p:cTn id="68" dur="500"/>
                                        <p:tgtEl>
                                          <p:spTgt spid="19"/>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p:tgtEl>
                                          <p:spTgt spid="21"/>
                                        </p:tgtEl>
                                        <p:attrNameLst>
                                          <p:attrName>ppt_y</p:attrName>
                                        </p:attrNameLst>
                                      </p:cBhvr>
                                      <p:tavLst>
                                        <p:tav tm="0">
                                          <p:val>
                                            <p:strVal val="#ppt_y+#ppt_h*1.125000"/>
                                          </p:val>
                                        </p:tav>
                                        <p:tav tm="100000">
                                          <p:val>
                                            <p:strVal val="#ppt_y"/>
                                          </p:val>
                                        </p:tav>
                                      </p:tavLst>
                                    </p:anim>
                                    <p:animEffect transition="in" filter="wipe(up)">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17" grpId="0" animBg="1"/>
      <p:bldP spid="8" grpId="0"/>
      <p:bldP spid="30" grpId="0" animBg="1"/>
      <p:bldP spid="31" grpId="0" animBg="1"/>
      <p:bldP spid="33" grpId="0" animBg="1"/>
      <p:bldP spid="16" grpId="0" animBg="1"/>
      <p:bldP spid="24" grpId="0" animBg="1"/>
      <p:bldP spid="10" grpId="0"/>
      <p:bldP spid="11" grpId="0" animBg="1"/>
      <p:bldP spid="13" grpId="0"/>
      <p:bldP spid="14" grpId="0" animBg="1"/>
      <p:bldP spid="18" grpId="0"/>
      <p:bldP spid="19" grpId="0"/>
      <p:bldP spid="21" grpId="0"/>
      <p:bldP spid="17" grpId="1" animBg="1"/>
      <p:bldP spid="8" grpId="1"/>
      <p:bldP spid="30" grpId="1" animBg="1"/>
      <p:bldP spid="31" grpId="1" animBg="1"/>
      <p:bldP spid="33" grpId="1" animBg="1"/>
      <p:bldP spid="16" grpId="1" animBg="1"/>
      <p:bldP spid="24" grpId="1" animBg="1"/>
      <p:bldP spid="10" grpId="1"/>
      <p:bldP spid="11" grpId="1" animBg="1"/>
      <p:bldP spid="13" grpId="1"/>
      <p:bldP spid="14" grpId="1" animBg="1"/>
      <p:bldP spid="18" grpId="1"/>
      <p:bldP spid="19" grpId="1"/>
      <p:bldP spid="2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custDataLst>
              <p:tags r:id="rId1"/>
            </p:custDataLst>
          </p:nvPr>
        </p:nvGrpSpPr>
        <p:grpSpPr>
          <a:xfrm>
            <a:off x="692785" y="1949450"/>
            <a:ext cx="5202555" cy="4585970"/>
            <a:chOff x="1091" y="3070"/>
            <a:chExt cx="8193" cy="7222"/>
          </a:xfrm>
        </p:grpSpPr>
        <p:sp useBgFill="1">
          <p:nvSpPr>
            <p:cNvPr id="7" name="圆角矩形 6"/>
            <p:cNvSpPr/>
            <p:nvPr>
              <p:custDataLst>
                <p:tags r:id="rId2"/>
              </p:custDataLst>
            </p:nvPr>
          </p:nvSpPr>
          <p:spPr>
            <a:xfrm>
              <a:off x="1091" y="3070"/>
              <a:ext cx="8193" cy="7223"/>
            </a:xfrm>
            <a:prstGeom prst="roundRect">
              <a:avLst>
                <a:gd name="adj" fmla="val 6714"/>
              </a:avLst>
            </a:prstGeom>
            <a:ln w="3175" cap="flat" cmpd="sng" algn="ctr">
              <a:solidFill>
                <a:schemeClr val="tx1">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p>
              <a:pPr algn="ctr"/>
              <a:endParaRPr lang="zh-CN" altLang="en-US"/>
            </a:p>
          </p:txBody>
        </p:sp>
        <p:sp>
          <p:nvSpPr>
            <p:cNvPr id="13" name="任意多边形 12"/>
            <p:cNvSpPr/>
            <p:nvPr>
              <p:custDataLst>
                <p:tags r:id="rId3"/>
              </p:custDataLst>
            </p:nvPr>
          </p:nvSpPr>
          <p:spPr>
            <a:xfrm>
              <a:off x="1958" y="4589"/>
              <a:ext cx="7326" cy="1158"/>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6711" h="1157">
                  <a:moveTo>
                    <a:pt x="193" y="0"/>
                  </a:moveTo>
                  <a:lnTo>
                    <a:pt x="4866" y="0"/>
                  </a:lnTo>
                  <a:cubicBezTo>
                    <a:pt x="4873" y="0"/>
                    <a:pt x="4879" y="0"/>
                    <a:pt x="4886" y="1"/>
                  </a:cubicBezTo>
                  <a:lnTo>
                    <a:pt x="4886" y="1"/>
                  </a:lnTo>
                  <a:lnTo>
                    <a:pt x="6711" y="1"/>
                  </a:lnTo>
                  <a:lnTo>
                    <a:pt x="6711" y="1156"/>
                  </a:lnTo>
                  <a:lnTo>
                    <a:pt x="4886" y="1156"/>
                  </a:lnTo>
                  <a:lnTo>
                    <a:pt x="4886" y="1156"/>
                  </a:lnTo>
                  <a:cubicBezTo>
                    <a:pt x="4879" y="1157"/>
                    <a:pt x="4873" y="1157"/>
                    <a:pt x="4866" y="1157"/>
                  </a:cubicBezTo>
                  <a:lnTo>
                    <a:pt x="193" y="1157"/>
                  </a:lnTo>
                  <a:cubicBezTo>
                    <a:pt x="86" y="1157"/>
                    <a:pt x="0" y="1071"/>
                    <a:pt x="0" y="964"/>
                  </a:cubicBezTo>
                  <a:lnTo>
                    <a:pt x="0" y="193"/>
                  </a:lnTo>
                  <a:cubicBezTo>
                    <a:pt x="0" y="86"/>
                    <a:pt x="86" y="0"/>
                    <a:pt x="193" y="0"/>
                  </a:cubicBezTo>
                  <a:close/>
                </a:path>
              </a:pathLst>
            </a:cu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lIns="462598" tIns="83185" rIns="1012507" bIns="82550" rtlCol="0" anchor="ctr">
              <a:noAutofit/>
            </a:bodyPr>
            <a:p>
              <a:pPr algn="ctr"/>
              <a:r>
                <a:rPr lang="zh-CN" altLang="zh-CN" sz="2000" b="1" dirty="0">
                  <a:solidFill>
                    <a:srgbClr val="FFFFFF"/>
                  </a:solidFill>
                  <a:latin typeface="+mn-ea"/>
                  <a:cs typeface="+mn-ea"/>
                  <a:sym typeface="+mn-ea"/>
                </a:rPr>
                <a:t>Traditional</a:t>
              </a:r>
              <a:r>
                <a:rPr lang="en-US" altLang="zh-CN" sz="2000" b="1" dirty="0">
                  <a:solidFill>
                    <a:srgbClr val="FFFFFF"/>
                  </a:solidFill>
                  <a:latin typeface="+mn-ea"/>
                  <a:cs typeface="+mn-ea"/>
                  <a:sym typeface="+mn-ea"/>
                </a:rPr>
                <a:t>   </a:t>
              </a:r>
              <a:r>
                <a:rPr lang="zh-CN" altLang="zh-CN" sz="2000" b="1" dirty="0">
                  <a:solidFill>
                    <a:srgbClr val="FFFFFF"/>
                  </a:solidFill>
                  <a:latin typeface="+mn-ea"/>
                  <a:cs typeface="+mn-ea"/>
                  <a:sym typeface="+mn-ea"/>
                </a:rPr>
                <a:t>传统链改方案</a:t>
              </a:r>
              <a:endParaRPr lang="zh-CN" altLang="zh-CN" sz="2000" b="1" dirty="0">
                <a:solidFill>
                  <a:srgbClr val="FFFFFF"/>
                </a:solidFill>
                <a:latin typeface="+mn-ea"/>
                <a:cs typeface="+mn-ea"/>
                <a:sym typeface="+mn-ea"/>
              </a:endParaRPr>
            </a:p>
          </p:txBody>
        </p:sp>
        <p:sp>
          <p:nvSpPr>
            <p:cNvPr id="16" name="矩形 15"/>
            <p:cNvSpPr/>
            <p:nvPr>
              <p:custDataLst>
                <p:tags r:id="rId4"/>
              </p:custDataLst>
            </p:nvPr>
          </p:nvSpPr>
          <p:spPr>
            <a:xfrm>
              <a:off x="4627" y="3318"/>
              <a:ext cx="1121" cy="1030"/>
            </a:xfrm>
            <a:prstGeom prst="rect">
              <a:avLst/>
            </a:prstGeom>
            <a:noFill/>
          </p:spPr>
          <p:txBody>
            <a:bodyPr wrap="none" lIns="0" tIns="0" rIns="0" bIns="0" rtlCol="0" anchor="ctr">
              <a:normAutofit/>
            </a:bodyPr>
            <a:p>
              <a:pPr algn="ctr">
                <a:spcBef>
                  <a:spcPct val="0"/>
                </a:spcBef>
                <a:spcAft>
                  <a:spcPct val="0"/>
                </a:spcAft>
              </a:pPr>
              <a:r>
                <a:rPr lang="en-US" altLang="zh-CN" sz="2800" b="1" dirty="0">
                  <a:solidFill>
                    <a:schemeClr val="tx1"/>
                  </a:solidFill>
                  <a:latin typeface="+mn-ea"/>
                  <a:cs typeface="+mn-ea"/>
                  <a:sym typeface="+mn-ea"/>
                </a:rPr>
                <a:t>01</a:t>
              </a:r>
              <a:endParaRPr lang="en-US" altLang="zh-CN" sz="2800" b="1" dirty="0">
                <a:solidFill>
                  <a:schemeClr val="tx1"/>
                </a:solidFill>
                <a:latin typeface="+mn-ea"/>
                <a:cs typeface="+mn-ea"/>
                <a:sym typeface="+mn-ea"/>
              </a:endParaRPr>
            </a:p>
          </p:txBody>
        </p:sp>
        <p:sp>
          <p:nvSpPr>
            <p:cNvPr id="18" name="矩形 17"/>
            <p:cNvSpPr/>
            <p:nvPr>
              <p:custDataLst>
                <p:tags r:id="rId5"/>
              </p:custDataLst>
            </p:nvPr>
          </p:nvSpPr>
          <p:spPr>
            <a:xfrm>
              <a:off x="1958" y="5910"/>
              <a:ext cx="6877" cy="3501"/>
            </a:xfrm>
            <a:prstGeom prst="rect">
              <a:avLst/>
            </a:prstGeom>
            <a:noFill/>
          </p:spPr>
          <p:txBody>
            <a:bodyPr wrap="square" lIns="0" tIns="0" rIns="0" bIns="0" rtlCol="0" anchor="t" anchorCtr="0">
              <a:noAutofit/>
            </a:bodyPr>
            <a:p>
              <a:pPr marL="285750" indent="-285750" algn="l">
                <a:lnSpc>
                  <a:spcPct val="150000"/>
                </a:lnSpc>
                <a:spcBef>
                  <a:spcPct val="0"/>
                </a:spcBef>
                <a:spcAft>
                  <a:spcPct val="0"/>
                </a:spcAft>
                <a:buFont typeface="Arial" panose="020B0604020202020204" pitchFamily="34" charset="0"/>
                <a:buChar char="•"/>
              </a:pPr>
              <a:r>
                <a:rPr dirty="0">
                  <a:solidFill>
                    <a:schemeClr val="tx1">
                      <a:lumMod val="85000"/>
                      <a:lumOff val="15000"/>
                    </a:schemeClr>
                  </a:solidFill>
                  <a:latin typeface="+mn-ea"/>
                  <a:cs typeface="+mn-ea"/>
                  <a:sym typeface="+mn-ea"/>
                </a:rPr>
                <a:t>6-12 month development cycle</a:t>
              </a:r>
              <a:r>
                <a:rPr lang="en-US" altLang="zh-CN" dirty="0">
                  <a:solidFill>
                    <a:schemeClr val="tx1">
                      <a:lumMod val="85000"/>
                      <a:lumOff val="15000"/>
                    </a:schemeClr>
                  </a:solidFill>
                  <a:latin typeface="+mn-ea"/>
                  <a:cs typeface="+mn-ea"/>
                  <a:sym typeface="+mn-ea"/>
                </a:rPr>
                <a:t>  </a:t>
              </a:r>
              <a:br>
                <a:rPr lang="en-US" altLang="zh-CN" dirty="0">
                  <a:solidFill>
                    <a:schemeClr val="tx1">
                      <a:lumMod val="85000"/>
                      <a:lumOff val="15000"/>
                    </a:schemeClr>
                  </a:solidFill>
                  <a:latin typeface="+mn-ea"/>
                  <a:cs typeface="+mn-ea"/>
                  <a:sym typeface="+mn-ea"/>
                </a:rPr>
              </a:br>
              <a:r>
                <a:rPr lang="zh-CN" altLang="en-US" dirty="0">
                  <a:solidFill>
                    <a:schemeClr val="tx1">
                      <a:lumMod val="85000"/>
                      <a:lumOff val="15000"/>
                    </a:schemeClr>
                  </a:solidFill>
                  <a:latin typeface="+mn-ea"/>
                  <a:cs typeface="+mn-ea"/>
                  <a:sym typeface="+mn-ea"/>
                </a:rPr>
                <a:t>6-12个月开发周期</a:t>
              </a:r>
              <a:endParaRPr lang="zh-CN" altLang="en-US" dirty="0">
                <a:solidFill>
                  <a:schemeClr val="tx1">
                    <a:lumMod val="85000"/>
                    <a:lumOff val="15000"/>
                  </a:schemeClr>
                </a:solidFill>
                <a:latin typeface="+mn-ea"/>
                <a:cs typeface="+mn-ea"/>
                <a:sym typeface="+mn-ea"/>
              </a:endParaRPr>
            </a:p>
            <a:p>
              <a:pPr marL="285750" indent="-285750" algn="l">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mn-ea"/>
                  <a:cs typeface="+mn-ea"/>
                  <a:sym typeface="+mn-ea"/>
                </a:rPr>
                <a:t>Needs dedicated crypto dev team</a:t>
              </a:r>
              <a:r>
                <a:rPr lang="en-US" altLang="zh-CN" dirty="0">
                  <a:solidFill>
                    <a:schemeClr val="tx1">
                      <a:lumMod val="85000"/>
                      <a:lumOff val="15000"/>
                    </a:schemeClr>
                  </a:solidFill>
                  <a:latin typeface="+mn-ea"/>
                  <a:cs typeface="+mn-ea"/>
                  <a:sym typeface="+mn-ea"/>
                </a:rPr>
                <a:t> </a:t>
              </a:r>
              <a:br>
                <a:rPr lang="en-US" altLang="zh-CN" dirty="0">
                  <a:solidFill>
                    <a:schemeClr val="tx1">
                      <a:lumMod val="85000"/>
                      <a:lumOff val="15000"/>
                    </a:schemeClr>
                  </a:solidFill>
                  <a:latin typeface="+mn-ea"/>
                  <a:cs typeface="+mn-ea"/>
                  <a:sym typeface="+mn-ea"/>
                </a:rPr>
              </a:br>
              <a:r>
                <a:rPr lang="zh-CN" altLang="en-US" dirty="0">
                  <a:solidFill>
                    <a:schemeClr val="tx1">
                      <a:lumMod val="85000"/>
                      <a:lumOff val="15000"/>
                    </a:schemeClr>
                  </a:solidFill>
                  <a:latin typeface="+mn-ea"/>
                  <a:cs typeface="+mn-ea"/>
                  <a:sym typeface="+mn-ea"/>
                </a:rPr>
                <a:t>需区块链团队支持</a:t>
              </a:r>
              <a:endParaRPr lang="zh-CN" altLang="en-US" dirty="0">
                <a:solidFill>
                  <a:schemeClr val="tx1">
                    <a:lumMod val="85000"/>
                    <a:lumOff val="15000"/>
                  </a:schemeClr>
                </a:solidFill>
                <a:latin typeface="+mn-ea"/>
                <a:cs typeface="+mn-ea"/>
                <a:sym typeface="+mn-ea"/>
              </a:endParaRPr>
            </a:p>
            <a:p>
              <a:pPr marL="285750" indent="-285750" algn="l">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mn-ea"/>
                  <a:cs typeface="+mn-ea"/>
                  <a:sym typeface="+mn-ea"/>
                </a:rPr>
                <a:t>35%+ user drop-off rate</a:t>
              </a:r>
              <a:r>
                <a:rPr lang="en-US" altLang="zh-CN" dirty="0">
                  <a:solidFill>
                    <a:schemeClr val="tx1">
                      <a:lumMod val="85000"/>
                      <a:lumOff val="15000"/>
                    </a:schemeClr>
                  </a:solidFill>
                  <a:latin typeface="+mn-ea"/>
                  <a:cs typeface="+mn-ea"/>
                  <a:sym typeface="+mn-ea"/>
                </a:rPr>
                <a:t> </a:t>
              </a:r>
              <a:br>
                <a:rPr lang="en-US" altLang="zh-CN" dirty="0">
                  <a:solidFill>
                    <a:schemeClr val="tx1">
                      <a:lumMod val="85000"/>
                      <a:lumOff val="15000"/>
                    </a:schemeClr>
                  </a:solidFill>
                  <a:latin typeface="+mn-ea"/>
                  <a:cs typeface="+mn-ea"/>
                  <a:sym typeface="+mn-ea"/>
                </a:rPr>
              </a:br>
              <a:r>
                <a:rPr lang="zh-CN" altLang="en-US" dirty="0">
                  <a:solidFill>
                    <a:schemeClr val="tx1">
                      <a:lumMod val="85000"/>
                      <a:lumOff val="15000"/>
                    </a:schemeClr>
                  </a:solidFill>
                  <a:latin typeface="+mn-ea"/>
                  <a:cs typeface="+mn-ea"/>
                  <a:sym typeface="+mn-ea"/>
                </a:rPr>
                <a:t>玩家流失率35%+</a:t>
              </a:r>
              <a:endParaRPr lang="zh-CN" altLang="en-US" dirty="0">
                <a:solidFill>
                  <a:schemeClr val="tx1">
                    <a:lumMod val="85000"/>
                    <a:lumOff val="15000"/>
                  </a:schemeClr>
                </a:solidFill>
                <a:latin typeface="+mn-ea"/>
                <a:cs typeface="+mn-ea"/>
                <a:sym typeface="+mn-ea"/>
              </a:endParaRPr>
            </a:p>
          </p:txBody>
        </p:sp>
      </p:grpSp>
      <p:grpSp>
        <p:nvGrpSpPr>
          <p:cNvPr id="4" name="组合 3"/>
          <p:cNvGrpSpPr/>
          <p:nvPr>
            <p:custDataLst>
              <p:tags r:id="rId6"/>
            </p:custDataLst>
          </p:nvPr>
        </p:nvGrpSpPr>
        <p:grpSpPr>
          <a:xfrm>
            <a:off x="6301105" y="1949450"/>
            <a:ext cx="5201920" cy="4587240"/>
            <a:chOff x="9923" y="3070"/>
            <a:chExt cx="8192" cy="7224"/>
          </a:xfrm>
        </p:grpSpPr>
        <p:sp>
          <p:nvSpPr>
            <p:cNvPr id="14" name="圆角矩形 13"/>
            <p:cNvSpPr/>
            <p:nvPr>
              <p:custDataLst>
                <p:tags r:id="rId7"/>
              </p:custDataLst>
            </p:nvPr>
          </p:nvSpPr>
          <p:spPr>
            <a:xfrm>
              <a:off x="9923" y="3070"/>
              <a:ext cx="8193" cy="7224"/>
            </a:xfrm>
            <a:prstGeom prst="roundRect">
              <a:avLst>
                <a:gd name="adj" fmla="val 6714"/>
              </a:avLst>
            </a:prstGeom>
            <a:solidFill>
              <a:schemeClr val="tx1"/>
            </a:solidFill>
            <a:ln w="3175" cap="flat" cmpd="sng" algn="ctr">
              <a:solidFill>
                <a:schemeClr val="accent1">
                  <a:lumMod val="75000"/>
                  <a:alpha val="20000"/>
                </a:schemeClr>
              </a:solidFill>
              <a:prstDash val="solid"/>
              <a:miter lim="800000"/>
              <a:headEnd type="none" w="med" len="med"/>
              <a:tailEnd type="none" w="med" len="med"/>
            </a:ln>
            <a:effectLst>
              <a:outerShdw blurRad="508000" dist="101600" dir="5399998" algn="ctr" rotWithShape="0">
                <a:schemeClr val="accent1">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任意多边形 14"/>
            <p:cNvSpPr/>
            <p:nvPr>
              <p:custDataLst>
                <p:tags r:id="rId8"/>
              </p:custDataLst>
            </p:nvPr>
          </p:nvSpPr>
          <p:spPr>
            <a:xfrm>
              <a:off x="10790" y="4589"/>
              <a:ext cx="7325" cy="1158"/>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6711" h="1157">
                  <a:moveTo>
                    <a:pt x="193" y="0"/>
                  </a:moveTo>
                  <a:lnTo>
                    <a:pt x="4866" y="0"/>
                  </a:lnTo>
                  <a:cubicBezTo>
                    <a:pt x="4873" y="0"/>
                    <a:pt x="4879" y="0"/>
                    <a:pt x="4886" y="1"/>
                  </a:cubicBezTo>
                  <a:lnTo>
                    <a:pt x="4886" y="1"/>
                  </a:lnTo>
                  <a:lnTo>
                    <a:pt x="6711" y="1"/>
                  </a:lnTo>
                  <a:lnTo>
                    <a:pt x="6711" y="1156"/>
                  </a:lnTo>
                  <a:lnTo>
                    <a:pt x="4886" y="1156"/>
                  </a:lnTo>
                  <a:lnTo>
                    <a:pt x="4886" y="1156"/>
                  </a:lnTo>
                  <a:cubicBezTo>
                    <a:pt x="4879" y="1157"/>
                    <a:pt x="4873" y="1157"/>
                    <a:pt x="4866" y="1157"/>
                  </a:cubicBezTo>
                  <a:lnTo>
                    <a:pt x="193" y="1157"/>
                  </a:lnTo>
                  <a:cubicBezTo>
                    <a:pt x="86" y="1157"/>
                    <a:pt x="0" y="1071"/>
                    <a:pt x="0" y="964"/>
                  </a:cubicBezTo>
                  <a:lnTo>
                    <a:pt x="0" y="193"/>
                  </a:lnTo>
                  <a:cubicBezTo>
                    <a:pt x="0" y="86"/>
                    <a:pt x="86" y="0"/>
                    <a:pt x="193" y="0"/>
                  </a:cubicBezTo>
                  <a:close/>
                </a:path>
              </a:pathLst>
            </a:custGeom>
            <a:solidFill>
              <a:schemeClr val="lt1"/>
            </a:solidFill>
          </p:spPr>
          <p:txBody>
            <a:bodyPr wrap="square" lIns="444183" tIns="83185" rIns="1030287" bIns="82550" rtlCol="0" anchor="ctr">
              <a:noAutofit/>
            </a:bodyPr>
            <a:p>
              <a:pPr algn="ctr"/>
              <a:r>
                <a:rPr lang="zh-CN" altLang="zh-CN" sz="2400" b="1" dirty="0">
                  <a:solidFill>
                    <a:schemeClr val="tx1"/>
                  </a:solidFill>
                  <a:latin typeface="+mn-ea"/>
                  <a:cs typeface="+mn-ea"/>
                  <a:sym typeface="+mn-ea"/>
                </a:rPr>
                <a:t>FANTASIA SDK</a:t>
              </a:r>
              <a:endParaRPr lang="zh-CN" altLang="zh-CN" sz="2400" b="1" dirty="0">
                <a:solidFill>
                  <a:schemeClr val="tx1"/>
                </a:solidFill>
                <a:latin typeface="+mn-ea"/>
                <a:cs typeface="+mn-ea"/>
                <a:sym typeface="+mn-ea"/>
              </a:endParaRPr>
            </a:p>
          </p:txBody>
        </p:sp>
        <p:sp>
          <p:nvSpPr>
            <p:cNvPr id="19" name="矩形 18"/>
            <p:cNvSpPr/>
            <p:nvPr>
              <p:custDataLst>
                <p:tags r:id="rId9"/>
              </p:custDataLst>
            </p:nvPr>
          </p:nvSpPr>
          <p:spPr>
            <a:xfrm>
              <a:off x="13459" y="3318"/>
              <a:ext cx="1121" cy="1030"/>
            </a:xfrm>
            <a:prstGeom prst="rect">
              <a:avLst/>
            </a:prstGeom>
            <a:noFill/>
          </p:spPr>
          <p:txBody>
            <a:bodyPr wrap="none" lIns="0" tIns="0" rIns="0" bIns="0" rtlCol="0" anchor="ctr">
              <a:normAutofit/>
            </a:bodyPr>
            <a:p>
              <a:pPr algn="ctr">
                <a:spcBef>
                  <a:spcPct val="0"/>
                </a:spcBef>
                <a:spcAft>
                  <a:spcPct val="0"/>
                </a:spcAft>
              </a:pPr>
              <a:r>
                <a:rPr lang="en-US" altLang="zh-CN" sz="2800" b="1">
                  <a:solidFill>
                    <a:schemeClr val="bg1"/>
                  </a:solidFill>
                  <a:latin typeface="+mn-ea"/>
                  <a:cs typeface="+mn-ea"/>
                  <a:sym typeface="+mn-ea"/>
                </a:rPr>
                <a:t>02</a:t>
              </a:r>
              <a:endParaRPr lang="en-US" altLang="zh-CN" sz="2800" b="1">
                <a:solidFill>
                  <a:schemeClr val="bg1"/>
                </a:solidFill>
                <a:latin typeface="+mn-ea"/>
                <a:cs typeface="+mn-ea"/>
                <a:sym typeface="+mn-ea"/>
              </a:endParaRPr>
            </a:p>
          </p:txBody>
        </p:sp>
        <p:sp>
          <p:nvSpPr>
            <p:cNvPr id="24" name="矩形 23"/>
            <p:cNvSpPr/>
            <p:nvPr>
              <p:custDataLst>
                <p:tags r:id="rId10"/>
              </p:custDataLst>
            </p:nvPr>
          </p:nvSpPr>
          <p:spPr>
            <a:xfrm>
              <a:off x="10790" y="5966"/>
              <a:ext cx="6877" cy="3759"/>
            </a:xfrm>
            <a:prstGeom prst="rect">
              <a:avLst/>
            </a:prstGeom>
            <a:noFill/>
          </p:spPr>
          <p:txBody>
            <a:bodyPr wrap="square" lIns="0" tIns="0" rIns="0" bIns="0" rtlCol="0" anchor="t" anchorCtr="0">
              <a:noAutofit/>
            </a:bodyPr>
            <a:p>
              <a:pPr marL="285750" indent="-285750" algn="l">
                <a:lnSpc>
                  <a:spcPct val="150000"/>
                </a:lnSpc>
                <a:spcBef>
                  <a:spcPct val="0"/>
                </a:spcBef>
                <a:spcAft>
                  <a:spcPct val="0"/>
                </a:spcAft>
                <a:buFont typeface="Arial" panose="020B0604020202020204" pitchFamily="34" charset="0"/>
                <a:buChar char="•"/>
              </a:pPr>
              <a:r>
                <a:rPr lang="en-US" altLang="zh-CN">
                  <a:solidFill>
                    <a:srgbClr val="FFFFFF"/>
                  </a:solidFill>
                  <a:latin typeface="+mn-ea"/>
                  <a:cs typeface="+mn-ea"/>
                  <a:sym typeface="+mn-ea"/>
                </a:rPr>
                <a:t>7</a:t>
              </a:r>
              <a:r>
                <a:rPr lang="zh-CN" altLang="en-US">
                  <a:solidFill>
                    <a:srgbClr val="FFFFFF"/>
                  </a:solidFill>
                  <a:latin typeface="+mn-ea"/>
                  <a:cs typeface="+mn-ea"/>
                  <a:sym typeface="+mn-ea"/>
                </a:rPr>
                <a:t>-</a:t>
              </a:r>
              <a:r>
                <a:rPr lang="en-US" altLang="zh-CN">
                  <a:solidFill>
                    <a:srgbClr val="FFFFFF"/>
                  </a:solidFill>
                  <a:latin typeface="+mn-ea"/>
                  <a:cs typeface="+mn-ea"/>
                  <a:sym typeface="+mn-ea"/>
                </a:rPr>
                <a:t>day</a:t>
              </a:r>
              <a:r>
                <a:rPr lang="zh-CN" altLang="en-US">
                  <a:solidFill>
                    <a:srgbClr val="FFFFFF"/>
                  </a:solidFill>
                  <a:latin typeface="+mn-ea"/>
                  <a:cs typeface="+mn-ea"/>
                  <a:sym typeface="+mn-ea"/>
                </a:rPr>
                <a:t> integration</a:t>
              </a:r>
              <a:r>
                <a:rPr lang="en-US" altLang="zh-CN">
                  <a:solidFill>
                    <a:srgbClr val="FFFFFF"/>
                  </a:solidFill>
                  <a:latin typeface="+mn-ea"/>
                  <a:cs typeface="+mn-ea"/>
                  <a:sym typeface="+mn-ea"/>
                </a:rPr>
                <a:t> </a:t>
              </a:r>
              <a:br>
                <a:rPr lang="en-US" altLang="zh-CN">
                  <a:solidFill>
                    <a:srgbClr val="FFFFFF"/>
                  </a:solidFill>
                  <a:latin typeface="+mn-ea"/>
                  <a:cs typeface="+mn-ea"/>
                  <a:sym typeface="+mn-ea"/>
                </a:rPr>
              </a:br>
              <a:r>
                <a:rPr lang="zh-CN" altLang="en-US">
                  <a:solidFill>
                    <a:srgbClr val="FFFFFF"/>
                  </a:solidFill>
                  <a:latin typeface="+mn-ea"/>
                  <a:cs typeface="+mn-ea"/>
                  <a:sym typeface="+mn-ea"/>
                </a:rPr>
                <a:t>7天</a:t>
              </a:r>
              <a:r>
                <a:rPr lang="zh-CN" altLang="en-US">
                  <a:solidFill>
                    <a:srgbClr val="FFFFFF"/>
                  </a:solidFill>
                  <a:latin typeface="+mn-ea"/>
                  <a:cs typeface="+mn-ea"/>
                  <a:sym typeface="+mn-ea"/>
                </a:rPr>
                <a:t>完成接入</a:t>
              </a:r>
              <a:endParaRPr lang="zh-CN" altLang="en-US">
                <a:solidFill>
                  <a:srgbClr val="FFFFFF"/>
                </a:solidFill>
                <a:latin typeface="+mn-ea"/>
                <a:cs typeface="+mn-ea"/>
                <a:sym typeface="+mn-ea"/>
              </a:endParaRPr>
            </a:p>
            <a:p>
              <a:pPr marL="285750" indent="-285750" algn="l">
                <a:lnSpc>
                  <a:spcPct val="150000"/>
                </a:lnSpc>
                <a:spcBef>
                  <a:spcPct val="0"/>
                </a:spcBef>
                <a:spcAft>
                  <a:spcPct val="0"/>
                </a:spcAft>
                <a:buFont typeface="Arial" panose="020B0604020202020204" pitchFamily="34" charset="0"/>
                <a:buChar char="•"/>
              </a:pPr>
              <a:r>
                <a:rPr lang="zh-CN" altLang="en-US">
                  <a:solidFill>
                    <a:srgbClr val="FFFFFF"/>
                  </a:solidFill>
                  <a:latin typeface="+mn-ea"/>
                  <a:cs typeface="+mn-ea"/>
                  <a:sym typeface="+mn-ea"/>
                </a:rPr>
                <a:t>Game designers can self-configure</a:t>
              </a:r>
              <a:br>
                <a:rPr lang="zh-CN" altLang="en-US">
                  <a:solidFill>
                    <a:srgbClr val="FFFFFF"/>
                  </a:solidFill>
                  <a:latin typeface="+mn-ea"/>
                  <a:cs typeface="+mn-ea"/>
                  <a:sym typeface="+mn-ea"/>
                </a:rPr>
              </a:br>
              <a:r>
                <a:rPr lang="zh-CN" altLang="en-US">
                  <a:solidFill>
                    <a:srgbClr val="FFFFFF"/>
                  </a:solidFill>
                  <a:latin typeface="+mn-ea"/>
                  <a:cs typeface="+mn-ea"/>
                  <a:sym typeface="+mn-ea"/>
                </a:rPr>
                <a:t>游戏策划自主配置</a:t>
              </a:r>
              <a:endParaRPr lang="zh-CN" altLang="en-US">
                <a:solidFill>
                  <a:srgbClr val="FFFFFF"/>
                </a:solidFill>
                <a:latin typeface="+mn-ea"/>
                <a:cs typeface="+mn-ea"/>
                <a:sym typeface="+mn-ea"/>
              </a:endParaRPr>
            </a:p>
            <a:p>
              <a:pPr marL="285750" indent="-285750" algn="l">
                <a:lnSpc>
                  <a:spcPct val="150000"/>
                </a:lnSpc>
                <a:spcBef>
                  <a:spcPct val="0"/>
                </a:spcBef>
                <a:spcAft>
                  <a:spcPct val="0"/>
                </a:spcAft>
                <a:buFont typeface="Arial" panose="020B0604020202020204" pitchFamily="34" charset="0"/>
                <a:buChar char="•"/>
              </a:pPr>
              <a:r>
                <a:rPr lang="zh-CN" altLang="en-US">
                  <a:solidFill>
                    <a:srgbClr val="FFFFFF"/>
                  </a:solidFill>
                  <a:latin typeface="+mn-ea"/>
                  <a:cs typeface="+mn-ea"/>
                  <a:sym typeface="+mn-ea"/>
                </a:rPr>
                <a:t>22% increase in player retention</a:t>
              </a:r>
              <a:br>
                <a:rPr lang="zh-CN" altLang="en-US">
                  <a:solidFill>
                    <a:srgbClr val="FFFFFF"/>
                  </a:solidFill>
                  <a:latin typeface="+mn-ea"/>
                  <a:cs typeface="+mn-ea"/>
                  <a:sym typeface="+mn-ea"/>
                </a:rPr>
              </a:br>
              <a:r>
                <a:rPr lang="zh-CN" altLang="en-US">
                  <a:solidFill>
                    <a:srgbClr val="FFFFFF"/>
                  </a:solidFill>
                  <a:latin typeface="+mn-ea"/>
                  <a:cs typeface="+mn-ea"/>
                  <a:sym typeface="+mn-ea"/>
                </a:rPr>
                <a:t>留存提升22%</a:t>
              </a:r>
              <a:endParaRPr lang="zh-CN" altLang="en-US">
                <a:solidFill>
                  <a:srgbClr val="FFFFFF"/>
                </a:solidFill>
                <a:latin typeface="+mn-ea"/>
                <a:cs typeface="+mn-ea"/>
                <a:sym typeface="+mn-ea"/>
              </a:endParaRPr>
            </a:p>
          </p:txBody>
        </p:sp>
      </p:grpSp>
      <p:sp>
        <p:nvSpPr>
          <p:cNvPr id="25" name="TextBox 24"/>
          <p:cNvSpPr txBox="1"/>
          <p:nvPr>
            <p:custDataLst>
              <p:tags r:id="rId11"/>
            </p:custDataLst>
          </p:nvPr>
        </p:nvSpPr>
        <p:spPr>
          <a:xfrm>
            <a:off x="1671955" y="1034415"/>
            <a:ext cx="9030335" cy="589280"/>
          </a:xfrm>
          <a:prstGeom prst="rect">
            <a:avLst/>
          </a:prstGeom>
          <a:noFill/>
        </p:spPr>
        <p:txBody>
          <a:bodyPr wrap="square" rtlCol="0">
            <a:spAutoFit/>
          </a:bodyPr>
          <a:p>
            <a:pPr>
              <a:lnSpc>
                <a:spcPct val="90000"/>
              </a:lnSpc>
            </a:pPr>
            <a:r>
              <a:rPr lang="en-US" sz="3600" b="1">
                <a:solidFill>
                  <a:schemeClr val="tx1"/>
                </a:solidFill>
                <a:effectLst/>
                <a:latin typeface="Arial" panose="020B0604020202020204" pitchFamily="34" charset="0"/>
                <a:cs typeface="Arial" panose="020B0604020202020204" pitchFamily="34" charset="0"/>
                <a:sym typeface="+mn-ea"/>
              </a:rPr>
              <a:t>FANTASIA SDK </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游戏生态</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价值</a:t>
            </a:r>
            <a:endPar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6" name="TextBox 25"/>
          <p:cNvSpPr txBox="1"/>
          <p:nvPr>
            <p:custDataLst>
              <p:tags r:id="rId12"/>
            </p:custDataLst>
          </p:nvPr>
        </p:nvSpPr>
        <p:spPr>
          <a:xfrm>
            <a:off x="1681480" y="607060"/>
            <a:ext cx="3693795" cy="414020"/>
          </a:xfrm>
          <a:prstGeom prst="rect">
            <a:avLst/>
          </a:prstGeom>
          <a:noFill/>
        </p:spPr>
        <p:txBody>
          <a:bodyPr wrap="square" rtlCol="0">
            <a:spAutoFit/>
          </a:bodyPr>
          <a:p>
            <a:pPr>
              <a:lnSpc>
                <a:spcPct val="150000"/>
              </a:lnSpc>
            </a:pPr>
            <a:r>
              <a:rPr lang="en-US" sz="1400" b="1">
                <a:solidFill>
                  <a:schemeClr val="bg2">
                    <a:lumMod val="75000"/>
                  </a:schemeClr>
                </a:solidFill>
                <a:latin typeface="Arial" panose="020B0604020202020204" pitchFamily="34" charset="0"/>
                <a:cs typeface="Arial" panose="020B0604020202020204" pitchFamily="34" charset="0"/>
                <a:sym typeface="+mn-ea"/>
              </a:rPr>
              <a:t>The SDK Revolution</a:t>
            </a:r>
            <a:r>
              <a:rPr lang="en-US" sz="1400" dirty="0">
                <a:solidFill>
                  <a:schemeClr val="tx1">
                    <a:lumMod val="65000"/>
                    <a:lumOff val="35000"/>
                  </a:schemeClr>
                </a:solidFill>
                <a:cs typeface="Arial" panose="020B0604020202020204" pitchFamily="34" charset="0"/>
                <a:sym typeface="+mn-ea"/>
              </a:rPr>
              <a:t> </a:t>
            </a:r>
            <a:r>
              <a:rPr lang="zh-CN" altLang="en-US" sz="1400" dirty="0">
                <a:solidFill>
                  <a:schemeClr val="tx1">
                    <a:lumMod val="50000"/>
                    <a:lumOff val="50000"/>
                  </a:schemeClr>
                </a:solidFill>
                <a:cs typeface="Arial" panose="020B0604020202020204" pitchFamily="34" charset="0"/>
                <a:sym typeface="+mn-ea"/>
              </a:rPr>
              <a:t>游戏链化</a:t>
            </a:r>
            <a:r>
              <a:rPr lang="en-US" sz="1400" dirty="0">
                <a:solidFill>
                  <a:schemeClr val="tx1">
                    <a:lumMod val="65000"/>
                    <a:lumOff val="35000"/>
                  </a:schemeClr>
                </a:solidFill>
                <a:cs typeface="Arial" panose="020B0604020202020204" pitchFamily="34" charset="0"/>
              </a:rPr>
              <a:t> </a:t>
            </a:r>
            <a:endParaRPr lang="en-US" sz="1400" dirty="0">
              <a:solidFill>
                <a:schemeClr val="tx1">
                  <a:lumMod val="65000"/>
                  <a:lumOff val="35000"/>
                </a:schemeClr>
              </a:solidFill>
              <a:cs typeface="Arial" panose="020B0604020202020204" pitchFamily="34" charset="0"/>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up)">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 name="文本框 172"/>
          <p:cNvSpPr txBox="1"/>
          <p:nvPr/>
        </p:nvSpPr>
        <p:spPr>
          <a:xfrm>
            <a:off x="824230" y="631190"/>
            <a:ext cx="8907780" cy="583565"/>
          </a:xfrm>
          <a:prstGeom prst="rect">
            <a:avLst/>
          </a:prstGeom>
          <a:noFill/>
        </p:spPr>
        <p:txBody>
          <a:bodyPr wrap="square" rtlCol="0" anchor="t">
            <a:spAutoFit/>
          </a:bodyPr>
          <a:p>
            <a:r>
              <a:rPr lang="en-US" sz="3200" b="1">
                <a:latin typeface="Arial" panose="020B0604020202020204" pitchFamily="34" charset="0"/>
                <a:cs typeface="Arial" panose="020B0604020202020204" pitchFamily="34" charset="0"/>
                <a:sym typeface="+mn-ea"/>
              </a:rPr>
              <a:t>For WEB2 DEVELOPER </a:t>
            </a:r>
            <a:r>
              <a:rPr lang="en-US" sz="3200" b="1">
                <a:solidFill>
                  <a:schemeClr val="bg2">
                    <a:lumMod val="75000"/>
                  </a:schemeClr>
                </a:solidFill>
                <a:latin typeface="Arial" panose="020B0604020202020204" pitchFamily="34" charset="0"/>
                <a:cs typeface="Arial" panose="020B0604020202020204" pitchFamily="34" charset="0"/>
                <a:sym typeface="+mn-ea"/>
              </a:rPr>
              <a:t>WEB2开发者获得：</a:t>
            </a:r>
            <a:endParaRPr lang="en-US" altLang="en-US" sz="3200" b="1">
              <a:solidFill>
                <a:schemeClr val="bg2">
                  <a:lumMod val="75000"/>
                </a:schemeClr>
              </a:solidFill>
              <a:latin typeface="Arial" panose="020B0604020202020204" pitchFamily="34" charset="0"/>
              <a:cs typeface="Arial" panose="020B0604020202020204" pitchFamily="34" charset="0"/>
              <a:sym typeface="+mn-ea"/>
            </a:endParaRPr>
          </a:p>
        </p:txBody>
      </p:sp>
      <p:sp>
        <p:nvSpPr>
          <p:cNvPr id="174" name="文本框 173"/>
          <p:cNvSpPr txBox="1"/>
          <p:nvPr/>
        </p:nvSpPr>
        <p:spPr>
          <a:xfrm>
            <a:off x="6920230" y="1644650"/>
            <a:ext cx="6096000" cy="460375"/>
          </a:xfrm>
          <a:prstGeom prst="rect">
            <a:avLst/>
          </a:prstGeom>
          <a:noFill/>
        </p:spPr>
        <p:txBody>
          <a:bodyPr wrap="square" rtlCol="0" anchor="t">
            <a:spAutoFit/>
          </a:bodyPr>
          <a:p>
            <a:pPr indent="0" algn="l">
              <a:buFont typeface="Arial" panose="020B0604020202020204" pitchFamily="34" charset="0"/>
              <a:buNone/>
            </a:pPr>
            <a:r>
              <a:rPr lang="en-US" sz="2400" b="1">
                <a:solidFill>
                  <a:schemeClr val="tx1">
                    <a:lumMod val="50000"/>
                    <a:lumOff val="50000"/>
                  </a:schemeClr>
                </a:solidFill>
                <a:latin typeface="Arial" panose="020B0604020202020204" pitchFamily="34" charset="0"/>
                <a:cs typeface="Arial" panose="020B0604020202020204" pitchFamily="34" charset="0"/>
                <a:sym typeface="+mn-ea"/>
              </a:rPr>
              <a:t>新增代币化收益通道</a:t>
            </a:r>
            <a:endParaRPr lang="en-US" altLang="en-US" sz="2400" b="1">
              <a:solidFill>
                <a:schemeClr val="tx1">
                  <a:lumMod val="50000"/>
                  <a:lumOff val="50000"/>
                </a:schemeClr>
              </a:solidFill>
              <a:latin typeface="Arial" panose="020B0604020202020204" pitchFamily="34" charset="0"/>
              <a:cs typeface="Arial" panose="020B0604020202020204" pitchFamily="34" charset="0"/>
              <a:sym typeface="+mn-ea"/>
            </a:endParaRPr>
          </a:p>
        </p:txBody>
      </p:sp>
      <p:sp>
        <p:nvSpPr>
          <p:cNvPr id="176" name="文本框 175"/>
          <p:cNvSpPr txBox="1"/>
          <p:nvPr/>
        </p:nvSpPr>
        <p:spPr>
          <a:xfrm>
            <a:off x="1024890" y="1390015"/>
            <a:ext cx="6096000" cy="829945"/>
          </a:xfrm>
          <a:prstGeom prst="rect">
            <a:avLst/>
          </a:prstGeom>
          <a:noFill/>
        </p:spPr>
        <p:txBody>
          <a:bodyPr wrap="square" rtlCol="0" anchor="t">
            <a:spAutoFit/>
          </a:bodyPr>
          <a:p>
            <a:r>
              <a:rPr lang="en-US" sz="2400" b="1">
                <a:latin typeface="Arial" panose="020B0604020202020204" pitchFamily="34" charset="0"/>
                <a:cs typeface="Arial" panose="020B0604020202020204" pitchFamily="34" charset="0"/>
                <a:sym typeface="+mn-ea"/>
              </a:rPr>
              <a:t>New Revenue: NFT mint fees, trading royalties, cross-promotion pools</a:t>
            </a:r>
            <a:endParaRPr lang="en-US" altLang="en-US" sz="2400" b="1">
              <a:latin typeface="Arial" panose="020B0604020202020204" pitchFamily="34" charset="0"/>
              <a:cs typeface="Arial" panose="020B0604020202020204" pitchFamily="34" charset="0"/>
              <a:sym typeface="+mn-ea"/>
            </a:endParaRPr>
          </a:p>
        </p:txBody>
      </p:sp>
      <p:sp>
        <p:nvSpPr>
          <p:cNvPr id="177" name="文本框 176"/>
          <p:cNvSpPr txBox="1"/>
          <p:nvPr/>
        </p:nvSpPr>
        <p:spPr>
          <a:xfrm>
            <a:off x="6920230" y="2597150"/>
            <a:ext cx="6096000" cy="460375"/>
          </a:xfrm>
          <a:prstGeom prst="rect">
            <a:avLst/>
          </a:prstGeom>
          <a:noFill/>
        </p:spPr>
        <p:txBody>
          <a:bodyPr wrap="square" rtlCol="0" anchor="t">
            <a:spAutoFit/>
          </a:bodyPr>
          <a:p>
            <a:pPr indent="0" algn="l">
              <a:buFont typeface="Arial" panose="020B0604020202020204" pitchFamily="34" charset="0"/>
              <a:buNone/>
            </a:pPr>
            <a:r>
              <a:rPr lang="en-US" sz="2400" b="1">
                <a:solidFill>
                  <a:schemeClr val="tx1">
                    <a:lumMod val="50000"/>
                    <a:lumOff val="50000"/>
                  </a:schemeClr>
                </a:solidFill>
                <a:latin typeface="Arial" panose="020B0604020202020204" pitchFamily="34" charset="0"/>
                <a:cs typeface="Arial" panose="020B0604020202020204" pitchFamily="34" charset="0"/>
                <a:sym typeface="+mn-ea"/>
              </a:rPr>
              <a:t>玩家生命周期价值提升3倍</a:t>
            </a:r>
            <a:endParaRPr lang="en-US" altLang="en-US" sz="2400" b="1">
              <a:solidFill>
                <a:schemeClr val="tx1">
                  <a:lumMod val="50000"/>
                  <a:lumOff val="50000"/>
                </a:schemeClr>
              </a:solidFill>
              <a:latin typeface="Arial" panose="020B0604020202020204" pitchFamily="34" charset="0"/>
              <a:cs typeface="Arial" panose="020B0604020202020204" pitchFamily="34" charset="0"/>
              <a:sym typeface="+mn-ea"/>
            </a:endParaRPr>
          </a:p>
        </p:txBody>
      </p:sp>
      <p:sp>
        <p:nvSpPr>
          <p:cNvPr id="178" name="文本框 177"/>
          <p:cNvSpPr txBox="1"/>
          <p:nvPr/>
        </p:nvSpPr>
        <p:spPr>
          <a:xfrm>
            <a:off x="1024890" y="2351405"/>
            <a:ext cx="6096000" cy="829945"/>
          </a:xfrm>
          <a:prstGeom prst="rect">
            <a:avLst/>
          </a:prstGeom>
          <a:noFill/>
        </p:spPr>
        <p:txBody>
          <a:bodyPr wrap="square" rtlCol="0" anchor="t">
            <a:spAutoFit/>
          </a:bodyPr>
          <a:p>
            <a:r>
              <a:rPr lang="en-US" altLang="zh-CN" sz="2400" b="1">
                <a:latin typeface="Arial" panose="020B0604020202020204" pitchFamily="34" charset="0"/>
                <a:cs typeface="Arial" panose="020B0604020202020204" pitchFamily="34" charset="0"/>
                <a:sym typeface="+mn-ea"/>
              </a:rPr>
              <a:t>Player lifetime value increased by 3 times.</a:t>
            </a:r>
            <a:endParaRPr lang="en-US" altLang="zh-CN" sz="2400" b="1">
              <a:latin typeface="Arial" panose="020B0604020202020204" pitchFamily="34" charset="0"/>
              <a:cs typeface="Arial" panose="020B0604020202020204" pitchFamily="34" charset="0"/>
              <a:sym typeface="+mn-ea"/>
            </a:endParaRPr>
          </a:p>
        </p:txBody>
      </p:sp>
      <p:sp>
        <p:nvSpPr>
          <p:cNvPr id="179" name="文本框 178"/>
          <p:cNvSpPr txBox="1"/>
          <p:nvPr/>
        </p:nvSpPr>
        <p:spPr>
          <a:xfrm>
            <a:off x="824230" y="3633470"/>
            <a:ext cx="8907780" cy="583565"/>
          </a:xfrm>
          <a:prstGeom prst="rect">
            <a:avLst/>
          </a:prstGeom>
          <a:noFill/>
        </p:spPr>
        <p:txBody>
          <a:bodyPr wrap="square" rtlCol="0" anchor="t">
            <a:spAutoFit/>
          </a:bodyPr>
          <a:p>
            <a:r>
              <a:rPr lang="en-US" sz="3200" b="1">
                <a:latin typeface="Arial" panose="020B0604020202020204" pitchFamily="34" charset="0"/>
                <a:cs typeface="Arial" panose="020B0604020202020204" pitchFamily="34" charset="0"/>
                <a:sym typeface="+mn-ea"/>
              </a:rPr>
              <a:t>For WEB3 </a:t>
            </a:r>
            <a:r>
              <a:rPr lang="en-US" sz="3200" b="1">
                <a:solidFill>
                  <a:schemeClr val="bg2">
                    <a:lumMod val="75000"/>
                  </a:schemeClr>
                </a:solidFill>
                <a:latin typeface="Arial" panose="020B0604020202020204" pitchFamily="34" charset="0"/>
                <a:cs typeface="Arial" panose="020B0604020202020204" pitchFamily="34" charset="0"/>
                <a:sym typeface="+mn-ea"/>
              </a:rPr>
              <a:t>WEB3生态获得：</a:t>
            </a:r>
            <a:endParaRPr lang="en-US" sz="3200" b="1">
              <a:solidFill>
                <a:schemeClr val="bg2">
                  <a:lumMod val="75000"/>
                </a:schemeClr>
              </a:solidFill>
              <a:latin typeface="Arial" panose="020B0604020202020204" pitchFamily="34" charset="0"/>
              <a:cs typeface="Arial" panose="020B0604020202020204" pitchFamily="34" charset="0"/>
              <a:sym typeface="+mn-ea"/>
            </a:endParaRPr>
          </a:p>
        </p:txBody>
      </p:sp>
      <p:sp>
        <p:nvSpPr>
          <p:cNvPr id="180" name="文本框 179"/>
          <p:cNvSpPr txBox="1"/>
          <p:nvPr/>
        </p:nvSpPr>
        <p:spPr>
          <a:xfrm>
            <a:off x="7047230" y="4796790"/>
            <a:ext cx="6096000" cy="460375"/>
          </a:xfrm>
          <a:prstGeom prst="rect">
            <a:avLst/>
          </a:prstGeom>
          <a:noFill/>
        </p:spPr>
        <p:txBody>
          <a:bodyPr wrap="square" rtlCol="0" anchor="t">
            <a:spAutoFit/>
          </a:bodyPr>
          <a:p>
            <a:pPr indent="0" algn="l">
              <a:buFont typeface="Arial" panose="020B0604020202020204" pitchFamily="34" charset="0"/>
              <a:buNone/>
            </a:pPr>
            <a:r>
              <a:rPr lang="en-US" sz="2400" b="1">
                <a:solidFill>
                  <a:schemeClr val="tx1">
                    <a:lumMod val="50000"/>
                    <a:lumOff val="50000"/>
                  </a:schemeClr>
                </a:solidFill>
                <a:latin typeface="Arial" panose="020B0604020202020204" pitchFamily="34" charset="0"/>
                <a:cs typeface="Arial" panose="020B0604020202020204" pitchFamily="34" charset="0"/>
                <a:sym typeface="+mn-ea"/>
              </a:rPr>
              <a:t>千万级真实玩家涌入</a:t>
            </a:r>
            <a:endParaRPr lang="en-US" sz="2400" b="1">
              <a:solidFill>
                <a:schemeClr val="tx1">
                  <a:lumMod val="50000"/>
                  <a:lumOff val="50000"/>
                </a:schemeClr>
              </a:solidFill>
              <a:latin typeface="Arial" panose="020B0604020202020204" pitchFamily="34" charset="0"/>
              <a:cs typeface="Arial" panose="020B0604020202020204" pitchFamily="34" charset="0"/>
              <a:sym typeface="+mn-ea"/>
            </a:endParaRPr>
          </a:p>
        </p:txBody>
      </p:sp>
      <p:sp>
        <p:nvSpPr>
          <p:cNvPr id="181" name="文本框 180"/>
          <p:cNvSpPr txBox="1"/>
          <p:nvPr/>
        </p:nvSpPr>
        <p:spPr>
          <a:xfrm>
            <a:off x="1151890" y="4542155"/>
            <a:ext cx="6096000" cy="460375"/>
          </a:xfrm>
          <a:prstGeom prst="rect">
            <a:avLst/>
          </a:prstGeom>
          <a:noFill/>
        </p:spPr>
        <p:txBody>
          <a:bodyPr wrap="square" rtlCol="0" anchor="t">
            <a:spAutoFit/>
          </a:bodyPr>
          <a:p>
            <a:r>
              <a:rPr lang="en-US" sz="2400" b="1">
                <a:latin typeface="Arial" panose="020B0604020202020204" pitchFamily="34" charset="0"/>
                <a:cs typeface="Arial" panose="020B0604020202020204" pitchFamily="34" charset="0"/>
                <a:sym typeface="+mn-ea"/>
              </a:rPr>
              <a:t>Tens of millions of real players flood in</a:t>
            </a:r>
            <a:endParaRPr lang="en-US" sz="2400" b="1">
              <a:latin typeface="Arial" panose="020B0604020202020204" pitchFamily="34" charset="0"/>
              <a:cs typeface="Arial" panose="020B0604020202020204" pitchFamily="34" charset="0"/>
              <a:sym typeface="+mn-ea"/>
            </a:endParaRPr>
          </a:p>
        </p:txBody>
      </p:sp>
      <p:sp>
        <p:nvSpPr>
          <p:cNvPr id="182" name="文本框 181"/>
          <p:cNvSpPr txBox="1"/>
          <p:nvPr/>
        </p:nvSpPr>
        <p:spPr>
          <a:xfrm>
            <a:off x="7047230" y="5749290"/>
            <a:ext cx="6096000" cy="460375"/>
          </a:xfrm>
          <a:prstGeom prst="rect">
            <a:avLst/>
          </a:prstGeom>
          <a:noFill/>
        </p:spPr>
        <p:txBody>
          <a:bodyPr wrap="square" rtlCol="0" anchor="t">
            <a:spAutoFit/>
          </a:bodyPr>
          <a:p>
            <a:pPr indent="0" algn="l">
              <a:buFont typeface="Arial" panose="020B0604020202020204" pitchFamily="34" charset="0"/>
              <a:buNone/>
            </a:pPr>
            <a:r>
              <a:rPr lang="en-US" sz="2400" b="1">
                <a:solidFill>
                  <a:schemeClr val="tx1">
                    <a:lumMod val="50000"/>
                    <a:lumOff val="50000"/>
                  </a:schemeClr>
                </a:solidFill>
                <a:latin typeface="Arial" panose="020B0604020202020204" pitchFamily="34" charset="0"/>
                <a:cs typeface="Arial" panose="020B0604020202020204" pitchFamily="34" charset="0"/>
                <a:sym typeface="+mn-ea"/>
              </a:rPr>
              <a:t>链上交易量指数级增长</a:t>
            </a:r>
            <a:endParaRPr lang="en-US" sz="2400" b="1">
              <a:solidFill>
                <a:schemeClr val="tx1">
                  <a:lumMod val="50000"/>
                  <a:lumOff val="50000"/>
                </a:schemeClr>
              </a:solidFill>
              <a:latin typeface="Arial" panose="020B0604020202020204" pitchFamily="34" charset="0"/>
              <a:cs typeface="Arial" panose="020B0604020202020204" pitchFamily="34" charset="0"/>
              <a:sym typeface="+mn-ea"/>
            </a:endParaRPr>
          </a:p>
        </p:txBody>
      </p:sp>
      <p:sp>
        <p:nvSpPr>
          <p:cNvPr id="183" name="文本框 182"/>
          <p:cNvSpPr txBox="1"/>
          <p:nvPr/>
        </p:nvSpPr>
        <p:spPr>
          <a:xfrm>
            <a:off x="1151890" y="5503545"/>
            <a:ext cx="6096000" cy="829945"/>
          </a:xfrm>
          <a:prstGeom prst="rect">
            <a:avLst/>
          </a:prstGeom>
          <a:noFill/>
        </p:spPr>
        <p:txBody>
          <a:bodyPr wrap="square" rtlCol="0" anchor="t">
            <a:spAutoFit/>
          </a:bodyPr>
          <a:p>
            <a:r>
              <a:rPr lang="en-US" sz="2400" b="1">
                <a:latin typeface="Arial" panose="020B0604020202020204" pitchFamily="34" charset="0"/>
                <a:cs typeface="Arial" panose="020B0604020202020204" pitchFamily="34" charset="0"/>
                <a:sym typeface="+mn-ea"/>
              </a:rPr>
              <a:t>On-chain transaction volume grows exponentially</a:t>
            </a:r>
            <a:endParaRPr lang="en-US" sz="2400" b="1">
              <a:latin typeface="Arial" panose="020B0604020202020204" pitchFamily="34" charset="0"/>
              <a:cs typeface="Arial" panose="020B0604020202020204" pitchFamily="34" charset="0"/>
              <a:sym typeface="+mn-ea"/>
            </a:endParaRP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文本框 19"/>
          <p:cNvSpPr txBox="1"/>
          <p:nvPr/>
        </p:nvSpPr>
        <p:spPr>
          <a:xfrm>
            <a:off x="1499870" y="3377565"/>
            <a:ext cx="8955405" cy="460375"/>
          </a:xfrm>
          <a:prstGeom prst="rect">
            <a:avLst/>
          </a:prstGeom>
          <a:noFill/>
        </p:spPr>
        <p:txBody>
          <a:bodyPr wrap="square" rtlCol="0">
            <a:spAutoFit/>
          </a:bodyPr>
          <a:p>
            <a:pPr indent="0" algn="ctr">
              <a:buFont typeface="Arial" panose="020B0604020202020204" pitchFamily="34" charset="0"/>
              <a:buNone/>
            </a:pPr>
            <a:r>
              <a:rPr lang="zh-CN" altLang="en-US" sz="2400" b="1">
                <a:solidFill>
                  <a:schemeClr val="tx1">
                    <a:lumMod val="50000"/>
                    <a:lumOff val="50000"/>
                  </a:schemeClr>
                </a:solidFill>
                <a:latin typeface="Arial" panose="020B0604020202020204" pitchFamily="34" charset="0"/>
                <a:cs typeface="Arial" panose="020B0604020202020204" pitchFamily="34" charset="0"/>
              </a:rPr>
              <a:t>让天下没有难做的链</a:t>
            </a:r>
            <a:r>
              <a:rPr lang="zh-CN" altLang="en-US" sz="2400" b="1">
                <a:solidFill>
                  <a:schemeClr val="tx1">
                    <a:lumMod val="50000"/>
                    <a:lumOff val="50000"/>
                  </a:schemeClr>
                </a:solidFill>
                <a:latin typeface="Arial" panose="020B0604020202020204" pitchFamily="34" charset="0"/>
                <a:cs typeface="Arial" panose="020B0604020202020204" pitchFamily="34" charset="0"/>
              </a:rPr>
              <a:t>游</a:t>
            </a:r>
            <a:endParaRPr lang="zh-CN" altLang="en-US" sz="2400" b="1">
              <a:solidFill>
                <a:schemeClr val="tx1">
                  <a:lumMod val="50000"/>
                  <a:lumOff val="50000"/>
                </a:schemeClr>
              </a:solidFill>
              <a:latin typeface="Arial" panose="020B0604020202020204" pitchFamily="34" charset="0"/>
              <a:cs typeface="Arial" panose="020B0604020202020204" pitchFamily="34" charset="0"/>
            </a:endParaRPr>
          </a:p>
        </p:txBody>
      </p:sp>
      <p:sp>
        <p:nvSpPr>
          <p:cNvPr id="3" name="文本框 2"/>
          <p:cNvSpPr txBox="1"/>
          <p:nvPr/>
        </p:nvSpPr>
        <p:spPr>
          <a:xfrm>
            <a:off x="1499870" y="2449830"/>
            <a:ext cx="10228580" cy="829945"/>
          </a:xfrm>
          <a:prstGeom prst="rect">
            <a:avLst/>
          </a:prstGeom>
          <a:noFill/>
        </p:spPr>
        <p:txBody>
          <a:bodyPr wrap="square" rtlCol="0">
            <a:spAutoFit/>
          </a:bodyPr>
          <a:p>
            <a:pPr marL="0" indent="0"/>
            <a:r>
              <a:rPr lang="en-US" altLang="zh-CN" sz="2400" b="1">
                <a:solidFill>
                  <a:schemeClr val="tx1"/>
                </a:solidFill>
                <a:latin typeface="微软雅黑" panose="020B0503020204020204" charset="-122"/>
                <a:ea typeface="微软雅黑" panose="020B0503020204020204" charset="-122"/>
                <a:sym typeface="+mn-ea"/>
              </a:rPr>
              <a:t>We're building the Steam Workshop of WEB3 - where every modder can become a micro-economy</a:t>
            </a:r>
            <a:endParaRPr lang="en-US" altLang="zh-CN" sz="2400" b="1">
              <a:solidFill>
                <a:schemeClr val="tx1"/>
              </a:solidFill>
              <a:latin typeface="微软雅黑" panose="020B0503020204020204" charset="-122"/>
              <a:ea typeface="微软雅黑" panose="020B0503020204020204" charset="-122"/>
              <a:cs typeface="Arial" panose="020B0604020202020204" pitchFamily="34"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Left)">
                                      <p:cBhvr>
                                        <p:cTn id="7" dur="500"/>
                                        <p:tgtEl>
                                          <p:spTgt spid="2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TextBox 24"/>
          <p:cNvSpPr txBox="1"/>
          <p:nvPr>
            <p:custDataLst>
              <p:tags r:id="rId1"/>
            </p:custDataLst>
          </p:nvPr>
        </p:nvSpPr>
        <p:spPr>
          <a:xfrm>
            <a:off x="1681480" y="1034415"/>
            <a:ext cx="10450195" cy="645160"/>
          </a:xfrm>
          <a:prstGeom prst="rect">
            <a:avLst/>
          </a:prstGeom>
          <a:noFill/>
        </p:spPr>
        <p:txBody>
          <a:bodyPr wrap="square" rtlCol="0">
            <a:spAutoFit/>
          </a:bodyPr>
          <a:lstStyle/>
          <a:p>
            <a:pPr>
              <a:lnSpc>
                <a:spcPct val="90000"/>
              </a:lnSpc>
            </a:pPr>
            <a:r>
              <a:rPr lang="en-US" altLang="zh-CN" sz="40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DGOD On STEAM  </a:t>
            </a:r>
            <a:r>
              <a:rPr lang="zh-CN" altLang="en-US" sz="4000" b="1">
                <a:solidFill>
                  <a:schemeClr val="tx1">
                    <a:lumMod val="50000"/>
                    <a:lumOff val="50000"/>
                  </a:schemeClr>
                </a:solidFill>
                <a:effectLst/>
                <a:latin typeface="+mj-lt"/>
                <a:cs typeface="Arial" panose="020B0604020202020204" pitchFamily="34" charset="0"/>
              </a:rPr>
              <a:t>暗黑女神录</a:t>
            </a:r>
            <a:r>
              <a:rPr lang="en-US" altLang="zh-CN" sz="4000" b="1">
                <a:gradFill>
                  <a:gsLst>
                    <a:gs pos="21000">
                      <a:srgbClr val="53575C"/>
                    </a:gs>
                    <a:gs pos="88000">
                      <a:srgbClr val="C5C7CA"/>
                    </a:gs>
                  </a:gsLst>
                  <a:lin ang="5400000"/>
                </a:gradFill>
                <a:effectLst/>
                <a:latin typeface="+mj-lt"/>
                <a:cs typeface="Arial" panose="020B0604020202020204" pitchFamily="34" charset="0"/>
              </a:rPr>
              <a:t> </a:t>
            </a:r>
            <a:endParaRPr lang="en-US" altLang="zh-CN" sz="4000" b="1">
              <a:gradFill>
                <a:gsLst>
                  <a:gs pos="21000">
                    <a:srgbClr val="53575C"/>
                  </a:gs>
                  <a:gs pos="88000">
                    <a:srgbClr val="C5C7CA"/>
                  </a:gs>
                </a:gsLst>
                <a:lin ang="5400000"/>
              </a:gradFill>
              <a:effectLst/>
              <a:latin typeface="+mj-lt"/>
              <a:cs typeface="Arial" panose="020B0604020202020204" pitchFamily="34" charset="0"/>
            </a:endParaRPr>
          </a:p>
        </p:txBody>
      </p:sp>
      <p:sp>
        <p:nvSpPr>
          <p:cNvPr id="26" name="TextBox 25"/>
          <p:cNvSpPr txBox="1"/>
          <p:nvPr>
            <p:custDataLst>
              <p:tags r:id="rId2"/>
            </p:custDataLst>
          </p:nvPr>
        </p:nvSpPr>
        <p:spPr>
          <a:xfrm>
            <a:off x="1691005" y="607060"/>
            <a:ext cx="3799840" cy="414020"/>
          </a:xfrm>
          <a:prstGeom prst="rect">
            <a:avLst/>
          </a:prstGeom>
          <a:noFill/>
        </p:spPr>
        <p:txBody>
          <a:bodyPr wrap="square" rtlCol="0">
            <a:spAutoFit/>
          </a:bodyPr>
          <a:lstStyle/>
          <a:p>
            <a:pPr>
              <a:lnSpc>
                <a:spcPct val="150000"/>
              </a:lnSpc>
            </a:pPr>
            <a:r>
              <a:rPr lang="en-US" altLang="zh-CN" sz="1400" dirty="0">
                <a:solidFill>
                  <a:schemeClr val="tx1">
                    <a:lumMod val="65000"/>
                    <a:lumOff val="35000"/>
                  </a:schemeClr>
                </a:solidFill>
                <a:cs typeface="Arial" panose="020B0604020202020204" pitchFamily="34" charset="0"/>
              </a:rPr>
              <a:t>Our Proven Success  </a:t>
            </a:r>
            <a:r>
              <a:rPr lang="en-US" altLang="zh-CN" sz="1400" dirty="0">
                <a:solidFill>
                  <a:schemeClr val="tx1">
                    <a:lumMod val="50000"/>
                    <a:lumOff val="50000"/>
                  </a:schemeClr>
                </a:solidFill>
                <a:effectLst/>
                <a:cs typeface="Arial" panose="020B0604020202020204" pitchFamily="34" charset="0"/>
              </a:rPr>
              <a:t>我们已验证的成功</a:t>
            </a:r>
            <a:r>
              <a:rPr lang="en-US" sz="1400" dirty="0">
                <a:solidFill>
                  <a:schemeClr val="tx1">
                    <a:lumMod val="50000"/>
                    <a:lumOff val="50000"/>
                  </a:schemeClr>
                </a:solidFill>
                <a:cs typeface="Arial" panose="020B0604020202020204" pitchFamily="34" charset="0"/>
              </a:rPr>
              <a:t> </a:t>
            </a:r>
            <a:endParaRPr lang="en-US" sz="1400" dirty="0">
              <a:solidFill>
                <a:schemeClr val="tx1">
                  <a:lumMod val="50000"/>
                  <a:lumOff val="50000"/>
                </a:schemeClr>
              </a:solidFill>
              <a:cs typeface="Arial" panose="020B0604020202020204" pitchFamily="34" charset="0"/>
            </a:endParaRPr>
          </a:p>
        </p:txBody>
      </p:sp>
      <p:sp>
        <p:nvSpPr>
          <p:cNvPr id="56" name="TextBox 26"/>
          <p:cNvSpPr txBox="1"/>
          <p:nvPr>
            <p:custDataLst>
              <p:tags r:id="rId3"/>
            </p:custDataLst>
          </p:nvPr>
        </p:nvSpPr>
        <p:spPr>
          <a:xfrm>
            <a:off x="1703070" y="1679575"/>
            <a:ext cx="8485505" cy="491490"/>
          </a:xfrm>
          <a:prstGeom prst="rect">
            <a:avLst/>
          </a:prstGeom>
          <a:noFill/>
        </p:spPr>
        <p:txBody>
          <a:bodyPr wrap="square">
            <a:spAutoFit/>
          </a:bodyPr>
          <a:p>
            <a:pPr>
              <a:lnSpc>
                <a:spcPct val="130000"/>
              </a:lnSpc>
              <a:spcBef>
                <a:spcPts val="0"/>
              </a:spcBef>
              <a:spcAft>
                <a:spcPts val="600"/>
              </a:spcAft>
            </a:pPr>
            <a:r>
              <a:rPr lang="en-US" altLang="zh-CN" sz="1000" b="1">
                <a:solidFill>
                  <a:schemeClr val="tx1"/>
                </a:solidFill>
              </a:rPr>
              <a:t>The Phase 0 of the project, which is the web2 version, was released on the Steam platform.</a:t>
            </a:r>
            <a:br>
              <a:rPr lang="en-US" altLang="zh-CN" sz="1000" b="1">
                <a:solidFill>
                  <a:schemeClr val="tx1"/>
                </a:solidFill>
              </a:rPr>
            </a:br>
            <a:r>
              <a:rPr lang="zh-CN" altLang="en-US" sz="1000" b="1">
                <a:solidFill>
                  <a:schemeClr val="tx1">
                    <a:lumMod val="50000"/>
                    <a:lumOff val="50000"/>
                  </a:schemeClr>
                </a:solidFill>
                <a:effectLst/>
              </a:rPr>
              <a:t>项目的</a:t>
            </a:r>
            <a:r>
              <a:rPr lang="en-US" altLang="zh-CN" sz="1000" b="1">
                <a:solidFill>
                  <a:schemeClr val="tx1">
                    <a:lumMod val="50000"/>
                    <a:lumOff val="50000"/>
                  </a:schemeClr>
                </a:solidFill>
                <a:effectLst/>
              </a:rPr>
              <a:t>P0</a:t>
            </a:r>
            <a:r>
              <a:rPr lang="zh-CN" altLang="en-US" sz="1000" b="1">
                <a:solidFill>
                  <a:schemeClr val="tx1">
                    <a:lumMod val="50000"/>
                    <a:lumOff val="50000"/>
                  </a:schemeClr>
                </a:solidFill>
                <a:effectLst/>
              </a:rPr>
              <a:t>阶段，是创造一个真正具有可玩性的</a:t>
            </a:r>
            <a:r>
              <a:rPr lang="en-US" altLang="zh-CN" sz="1000" b="1">
                <a:solidFill>
                  <a:schemeClr val="tx1">
                    <a:lumMod val="50000"/>
                    <a:lumOff val="50000"/>
                  </a:schemeClr>
                </a:solidFill>
                <a:effectLst/>
              </a:rPr>
              <a:t>WEB2</a:t>
            </a:r>
            <a:r>
              <a:rPr lang="zh-CN" altLang="en-US" sz="1000" b="1">
                <a:solidFill>
                  <a:schemeClr val="tx1">
                    <a:lumMod val="50000"/>
                    <a:lumOff val="50000"/>
                  </a:schemeClr>
                </a:solidFill>
                <a:effectLst/>
              </a:rPr>
              <a:t>游戏，游戏已经在</a:t>
            </a:r>
            <a:r>
              <a:rPr lang="en-US" altLang="zh-CN" sz="1000" b="1">
                <a:solidFill>
                  <a:schemeClr val="tx1">
                    <a:lumMod val="50000"/>
                    <a:lumOff val="50000"/>
                  </a:schemeClr>
                </a:solidFill>
                <a:effectLst/>
              </a:rPr>
              <a:t>STEAM</a:t>
            </a:r>
            <a:r>
              <a:rPr lang="zh-CN" altLang="en-US" sz="1000" b="1">
                <a:solidFill>
                  <a:schemeClr val="tx1">
                    <a:lumMod val="50000"/>
                    <a:lumOff val="50000"/>
                  </a:schemeClr>
                </a:solidFill>
                <a:effectLst/>
              </a:rPr>
              <a:t>平台发布上线</a:t>
            </a:r>
            <a:endParaRPr lang="zh-CN" altLang="en-US" sz="1000" b="1">
              <a:solidFill>
                <a:schemeClr val="tx1">
                  <a:lumMod val="50000"/>
                  <a:lumOff val="50000"/>
                </a:schemeClr>
              </a:solidFill>
              <a:effectLst/>
            </a:endParaRPr>
          </a:p>
        </p:txBody>
      </p:sp>
      <p:pic>
        <p:nvPicPr>
          <p:cNvPr id="34" name="图片 33" descr="7b0a20202020227069636672616d65646573223a20222670666d38333234343232333234262673707432312d312626626474303026267764743235353026266f726773697a6537303839382e343532262670667431333326220a7d0a"/>
          <p:cNvPicPr>
            <a:picLocks noChangeAspect="1"/>
          </p:cNvPicPr>
          <p:nvPr/>
        </p:nvPicPr>
        <p:blipFill>
          <a:blip r:embed="rId4">
            <a:extLst>
              <a:ext uri="{BEBA8EAE-BF5A-486C-A8C5-ECC9F3942E4B}">
                <a14:imgProps xmlns:a14="http://schemas.microsoft.com/office/drawing/2010/main">
                  <a14:imgLayer r:embed="rId5"/>
                </a14:imgProps>
              </a:ext>
            </a:extLst>
          </a:blip>
          <a:srcRect/>
          <a:stretch>
            <a:fillRect/>
          </a:stretch>
        </p:blipFill>
        <p:spPr>
          <a:xfrm>
            <a:off x="1040130" y="2246630"/>
            <a:ext cx="7575550" cy="4096385"/>
          </a:xfrm>
          <a:prstGeom prst="rect">
            <a:avLst/>
          </a:prstGeom>
          <a:effectLst>
            <a:outerShdw blurRad="50800" dist="38100" dir="2700000" algn="tl" rotWithShape="0">
              <a:prstClr val="black">
                <a:alpha val="40000"/>
              </a:prstClr>
            </a:outerShdw>
          </a:effectLst>
        </p:spPr>
      </p:pic>
      <p:sp>
        <p:nvSpPr>
          <p:cNvPr id="45" name="TextBox 24"/>
          <p:cNvSpPr txBox="1"/>
          <p:nvPr>
            <p:custDataLst>
              <p:tags r:id="rId6"/>
            </p:custDataLst>
          </p:nvPr>
        </p:nvSpPr>
        <p:spPr>
          <a:xfrm>
            <a:off x="8378190" y="3070225"/>
            <a:ext cx="6719570" cy="257175"/>
          </a:xfrm>
          <a:prstGeom prst="rect">
            <a:avLst/>
          </a:prstGeom>
          <a:noFill/>
        </p:spPr>
        <p:txBody>
          <a:bodyPr wrap="square" rtlCol="0">
            <a:spAutoFit/>
          </a:bodyPr>
          <a:p>
            <a:pPr marL="171450" indent="-171450">
              <a:lnSpc>
                <a:spcPct val="90000"/>
              </a:lnSpc>
              <a:buFont typeface="Arial" panose="020B0604020202020204" pitchFamily="34" charset="0"/>
              <a:buChar char="•"/>
            </a:pPr>
            <a:r>
              <a:rPr lang="en-US" altLang="zh-CN" sz="12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Tradeable Goddess Skins</a:t>
            </a:r>
            <a:endParaRPr lang="en-US" altLang="zh-CN" sz="1200" b="1">
              <a:solidFill>
                <a:schemeClr val="tx1"/>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46" name="TextBox 24"/>
          <p:cNvSpPr txBox="1"/>
          <p:nvPr>
            <p:custDataLst>
              <p:tags r:id="rId7"/>
            </p:custDataLst>
          </p:nvPr>
        </p:nvSpPr>
        <p:spPr>
          <a:xfrm>
            <a:off x="8378190" y="3632835"/>
            <a:ext cx="6719570" cy="257175"/>
          </a:xfrm>
          <a:prstGeom prst="rect">
            <a:avLst/>
          </a:prstGeom>
          <a:noFill/>
        </p:spPr>
        <p:txBody>
          <a:bodyPr wrap="square" rtlCol="0">
            <a:spAutoFit/>
          </a:bodyPr>
          <a:p>
            <a:pPr marL="171450" indent="-171450">
              <a:lnSpc>
                <a:spcPct val="90000"/>
              </a:lnSpc>
              <a:buFont typeface="Arial" panose="020B0604020202020204" pitchFamily="34" charset="0"/>
              <a:buChar char="•"/>
            </a:pPr>
            <a:r>
              <a:rPr lang="en-US" altLang="zh-CN" sz="12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Infinite World</a:t>
            </a:r>
            <a:endParaRPr lang="en-US" altLang="zh-CN" sz="1200" b="1">
              <a:solidFill>
                <a:schemeClr val="tx1"/>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47" name="TextBox 24"/>
          <p:cNvSpPr txBox="1"/>
          <p:nvPr>
            <p:custDataLst>
              <p:tags r:id="rId8"/>
            </p:custDataLst>
          </p:nvPr>
        </p:nvSpPr>
        <p:spPr>
          <a:xfrm>
            <a:off x="8378190" y="4195445"/>
            <a:ext cx="10450195" cy="257175"/>
          </a:xfrm>
          <a:prstGeom prst="rect">
            <a:avLst/>
          </a:prstGeom>
          <a:noFill/>
        </p:spPr>
        <p:txBody>
          <a:bodyPr wrap="square" rtlCol="0">
            <a:spAutoFit/>
          </a:bodyPr>
          <a:p>
            <a:pPr marL="171450" indent="-171450">
              <a:lnSpc>
                <a:spcPct val="90000"/>
              </a:lnSpc>
              <a:buFont typeface="Arial" panose="020B0604020202020204" pitchFamily="34" charset="0"/>
              <a:buChar char="•"/>
            </a:pPr>
            <a:r>
              <a:rPr sz="1200" b="1">
                <a:solidFill>
                  <a:schemeClr val="tx1"/>
                </a:solidFill>
                <a:latin typeface="+mj-lt"/>
                <a:cs typeface="Arial" panose="020B0604020202020204" pitchFamily="34" charset="0"/>
              </a:rPr>
              <a:t>Infinite </a:t>
            </a:r>
            <a:r>
              <a:rPr lang="en-US" sz="1200" b="1">
                <a:solidFill>
                  <a:schemeClr val="tx1"/>
                </a:solidFill>
                <a:latin typeface="+mj-lt"/>
                <a:cs typeface="Arial" panose="020B0604020202020204" pitchFamily="34" charset="0"/>
              </a:rPr>
              <a:t>Model</a:t>
            </a:r>
            <a:endParaRPr sz="1200" b="1">
              <a:solidFill>
                <a:srgbClr val="4874CB"/>
              </a:solidFill>
              <a:latin typeface="+mj-lt"/>
              <a:cs typeface="Arial" panose="020B0604020202020204" pitchFamily="34" charset="0"/>
            </a:endParaRPr>
          </a:p>
        </p:txBody>
      </p:sp>
      <p:sp>
        <p:nvSpPr>
          <p:cNvPr id="48" name="TextBox 24"/>
          <p:cNvSpPr txBox="1"/>
          <p:nvPr>
            <p:custDataLst>
              <p:tags r:id="rId9"/>
            </p:custDataLst>
          </p:nvPr>
        </p:nvSpPr>
        <p:spPr>
          <a:xfrm>
            <a:off x="8378190" y="2507615"/>
            <a:ext cx="7494270" cy="257175"/>
          </a:xfrm>
          <a:prstGeom prst="rect">
            <a:avLst/>
          </a:prstGeom>
          <a:noFill/>
        </p:spPr>
        <p:txBody>
          <a:bodyPr wrap="square" rtlCol="0">
            <a:spAutoFit/>
          </a:bodyPr>
          <a:p>
            <a:pPr marL="171450" indent="-171450">
              <a:lnSpc>
                <a:spcPct val="90000"/>
              </a:lnSpc>
              <a:buFont typeface="Arial" panose="020B0604020202020204" pitchFamily="34" charset="0"/>
              <a:buChar char="•"/>
            </a:pPr>
            <a:r>
              <a:rPr sz="12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AFK Battle &amp; Finger-tip MOBA.</a:t>
            </a:r>
            <a:endParaRPr sz="1200" b="1">
              <a:solidFill>
                <a:schemeClr val="tx1"/>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50" name="TextBox 24"/>
          <p:cNvSpPr txBox="1"/>
          <p:nvPr>
            <p:custDataLst>
              <p:tags r:id="rId10"/>
            </p:custDataLst>
          </p:nvPr>
        </p:nvSpPr>
        <p:spPr>
          <a:xfrm>
            <a:off x="8378190" y="2788920"/>
            <a:ext cx="7494270" cy="257175"/>
          </a:xfrm>
          <a:prstGeom prst="rect">
            <a:avLst/>
          </a:prstGeom>
          <a:noFill/>
        </p:spPr>
        <p:txBody>
          <a:bodyPr wrap="square" rtlCol="0">
            <a:spAutoFit/>
          </a:bodyPr>
          <a:p>
            <a:pPr marL="171450" indent="-171450">
              <a:lnSpc>
                <a:spcPct val="90000"/>
              </a:lnSpc>
              <a:buFont typeface="Arial" panose="020B0604020202020204" pitchFamily="34" charset="0"/>
              <a:buChar char="•"/>
            </a:pPr>
            <a:r>
              <a:rPr 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融合</a:t>
            </a:r>
            <a:r>
              <a:rPr lang="en-US" alt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MOBA</a:t>
            </a:r>
            <a:r>
              <a:rPr lang="zh-CN" altLang="en-US"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体验的放置卡牌游戏</a:t>
            </a:r>
            <a:endParaRPr lang="zh-CN" altLang="en-US"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51" name="TextBox 24"/>
          <p:cNvSpPr txBox="1"/>
          <p:nvPr>
            <p:custDataLst>
              <p:tags r:id="rId11"/>
            </p:custDataLst>
          </p:nvPr>
        </p:nvSpPr>
        <p:spPr>
          <a:xfrm>
            <a:off x="8378190" y="3351530"/>
            <a:ext cx="7494270" cy="257175"/>
          </a:xfrm>
          <a:prstGeom prst="rect">
            <a:avLst/>
          </a:prstGeom>
          <a:noFill/>
        </p:spPr>
        <p:txBody>
          <a:bodyPr wrap="square" rtlCol="0">
            <a:spAutoFit/>
          </a:bodyPr>
          <a:p>
            <a:pPr marL="171450" indent="-171450">
              <a:lnSpc>
                <a:spcPct val="90000"/>
              </a:lnSpc>
              <a:buFont typeface="Arial" panose="020B0604020202020204" pitchFamily="34" charset="0"/>
              <a:buChar char="•"/>
            </a:pPr>
            <a:r>
              <a:rPr 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可交易的装备和</a:t>
            </a:r>
            <a:r>
              <a:rPr lang="en-US" alt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AI</a:t>
            </a:r>
            <a:r>
              <a:rPr 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卡牌</a:t>
            </a:r>
            <a:endParaRPr 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52" name="TextBox 24"/>
          <p:cNvSpPr txBox="1"/>
          <p:nvPr>
            <p:custDataLst>
              <p:tags r:id="rId12"/>
            </p:custDataLst>
          </p:nvPr>
        </p:nvSpPr>
        <p:spPr>
          <a:xfrm>
            <a:off x="8378190" y="3914140"/>
            <a:ext cx="7494270" cy="257175"/>
          </a:xfrm>
          <a:prstGeom prst="rect">
            <a:avLst/>
          </a:prstGeom>
          <a:noFill/>
        </p:spPr>
        <p:txBody>
          <a:bodyPr wrap="square" rtlCol="0">
            <a:spAutoFit/>
          </a:bodyPr>
          <a:p>
            <a:pPr marL="171450" indent="-171450">
              <a:lnSpc>
                <a:spcPct val="90000"/>
              </a:lnSpc>
              <a:buFont typeface="Arial" panose="020B0604020202020204" pitchFamily="34" charset="0"/>
              <a:buChar char="•"/>
            </a:pPr>
            <a:r>
              <a:rPr 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基于</a:t>
            </a:r>
            <a:r>
              <a:rPr lang="en-US" alt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AI</a:t>
            </a:r>
            <a:r>
              <a:rPr lang="zh-CN" altLang="en-US"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技术生成的无限游戏</a:t>
            </a:r>
            <a:r>
              <a:rPr lang="zh-CN" altLang="en-US"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场景</a:t>
            </a:r>
            <a:endParaRPr lang="zh-CN" altLang="en-US"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53" name="TextBox 24"/>
          <p:cNvSpPr txBox="1"/>
          <p:nvPr>
            <p:custDataLst>
              <p:tags r:id="rId13"/>
            </p:custDataLst>
          </p:nvPr>
        </p:nvSpPr>
        <p:spPr>
          <a:xfrm>
            <a:off x="8378190" y="4476750"/>
            <a:ext cx="7494270" cy="257175"/>
          </a:xfrm>
          <a:prstGeom prst="rect">
            <a:avLst/>
          </a:prstGeom>
          <a:noFill/>
        </p:spPr>
        <p:txBody>
          <a:bodyPr wrap="square" rtlCol="0">
            <a:spAutoFit/>
          </a:bodyPr>
          <a:p>
            <a:pPr marL="171450" indent="-171450">
              <a:lnSpc>
                <a:spcPct val="90000"/>
              </a:lnSpc>
              <a:buFont typeface="Arial" panose="020B0604020202020204" pitchFamily="34" charset="0"/>
              <a:buChar char="•"/>
            </a:pPr>
            <a:r>
              <a:rPr 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无限成长的游戏数值</a:t>
            </a:r>
            <a:r>
              <a:rPr 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体系</a:t>
            </a:r>
            <a:endParaRPr lang="zh-CN" sz="1200">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63" presetClass="path" presetSubtype="0" accel="14000" decel="86000" fill="hold" grpId="1" nodeType="withEffect">
                                  <p:stCondLst>
                                    <p:cond delay="0"/>
                                  </p:stCondLst>
                                  <p:childTnLst>
                                    <p:animMotion origin="layout" path="M 5E-6 4.07407E-6 L 5E-6 0.20138 " pathEditMode="relative" rAng="0" ptsTypes="AA">
                                      <p:cBhvr>
                                        <p:cTn id="19" dur="1500" spd="-100000" fill="hold"/>
                                        <p:tgtEl>
                                          <p:spTgt spid="56"/>
                                        </p:tgtEl>
                                        <p:attrNameLst>
                                          <p:attrName>ppt_x</p:attrName>
                                          <p:attrName>ppt_y</p:attrName>
                                        </p:attrNameLst>
                                      </p:cBhvr>
                                      <p:rCtr x="0" y="10069"/>
                                    </p:animMotion>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accel="14000" decel="86000" fill="hold" nodeType="withEffect">
                                  <p:stCondLst>
                                    <p:cond delay="0"/>
                                  </p:stCondLst>
                                  <p:childTnLst>
                                    <p:animMotion origin="layout" path="M 5E-6 4.07407E-6 L 5E-6 0.20138 " pathEditMode="relative" rAng="0" ptsTypes="AA">
                                      <p:cBhvr>
                                        <p:cTn id="24" dur="1250" spd="-100000" fill="hold"/>
                                        <p:tgtEl>
                                          <p:spTgt spid="34"/>
                                        </p:tgtEl>
                                        <p:attrNameLst>
                                          <p:attrName>ppt_x</p:attrName>
                                          <p:attrName>ppt_y</p:attrName>
                                        </p:attrNameLst>
                                      </p:cBhvr>
                                      <p:rCtr x="0" y="10069"/>
                                    </p:animMotion>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63" presetClass="path" presetSubtype="0" accel="14000" decel="86000" fill="hold" grpId="1" nodeType="withEffect">
                                  <p:stCondLst>
                                    <p:cond delay="0"/>
                                  </p:stCondLst>
                                  <p:childTnLst>
                                    <p:animMotion origin="layout" path="M 5E-6 4.07407E-6 L 5E-6 0.20138 " pathEditMode="relative" rAng="0" ptsTypes="AA">
                                      <p:cBhvr>
                                        <p:cTn id="29" dur="1250" spd="-100000" fill="hold"/>
                                        <p:tgtEl>
                                          <p:spTgt spid="45"/>
                                        </p:tgtEl>
                                        <p:attrNameLst>
                                          <p:attrName>ppt_x</p:attrName>
                                          <p:attrName>ppt_y</p:attrName>
                                        </p:attrNameLst>
                                      </p:cBhvr>
                                      <p:rCtr x="0" y="10069"/>
                                    </p:animMotion>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63" presetClass="path" presetSubtype="0" accel="14000" decel="86000" fill="hold" grpId="1" nodeType="withEffect">
                                  <p:stCondLst>
                                    <p:cond delay="0"/>
                                  </p:stCondLst>
                                  <p:childTnLst>
                                    <p:animMotion origin="layout" path="M 5E-6 4.07407E-6 L 5E-6 0.20138 " pathEditMode="relative" rAng="0" ptsTypes="AA">
                                      <p:cBhvr>
                                        <p:cTn id="34" dur="1250" spd="-100000" fill="hold"/>
                                        <p:tgtEl>
                                          <p:spTgt spid="46"/>
                                        </p:tgtEl>
                                        <p:attrNameLst>
                                          <p:attrName>ppt_x</p:attrName>
                                          <p:attrName>ppt_y</p:attrName>
                                        </p:attrNameLst>
                                      </p:cBhvr>
                                      <p:rCtr x="0" y="10069"/>
                                    </p:animMotion>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63" presetClass="path" presetSubtype="0" accel="14000" decel="86000" fill="hold" grpId="1" nodeType="withEffect">
                                  <p:stCondLst>
                                    <p:cond delay="0"/>
                                  </p:stCondLst>
                                  <p:childTnLst>
                                    <p:animMotion origin="layout" path="M 5E-6 4.07407E-6 L 5E-6 0.20138 " pathEditMode="relative" rAng="0" ptsTypes="AA">
                                      <p:cBhvr>
                                        <p:cTn id="39" dur="1250" spd="-100000" fill="hold"/>
                                        <p:tgtEl>
                                          <p:spTgt spid="47"/>
                                        </p:tgtEl>
                                        <p:attrNameLst>
                                          <p:attrName>ppt_x</p:attrName>
                                          <p:attrName>ppt_y</p:attrName>
                                        </p:attrNameLst>
                                      </p:cBhvr>
                                      <p:rCtr x="0" y="10069"/>
                                    </p:animMotion>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63" presetClass="path" presetSubtype="0" accel="14000" decel="86000" fill="hold" grpId="1" nodeType="withEffect">
                                  <p:stCondLst>
                                    <p:cond delay="0"/>
                                  </p:stCondLst>
                                  <p:childTnLst>
                                    <p:animMotion origin="layout" path="M 5E-6 4.07407E-6 L 5E-6 0.20138 " pathEditMode="relative" rAng="0" ptsTypes="AA">
                                      <p:cBhvr>
                                        <p:cTn id="44" dur="1250" spd="-100000" fill="hold"/>
                                        <p:tgtEl>
                                          <p:spTgt spid="48"/>
                                        </p:tgtEl>
                                        <p:attrNameLst>
                                          <p:attrName>ppt_x</p:attrName>
                                          <p:attrName>ppt_y</p:attrName>
                                        </p:attrNameLst>
                                      </p:cBhvr>
                                      <p:rCtr x="0" y="10069"/>
                                    </p:animMotion>
                                  </p:childTnLst>
                                </p:cTn>
                              </p:par>
                              <p:par>
                                <p:cTn id="45" presetID="10"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63" presetClass="path" presetSubtype="0" accel="14000" decel="86000" fill="hold" grpId="1" nodeType="withEffect">
                                  <p:stCondLst>
                                    <p:cond delay="0"/>
                                  </p:stCondLst>
                                  <p:childTnLst>
                                    <p:animMotion origin="layout" path="M 5E-6 4.07407E-6 L 5E-6 0.20138 " pathEditMode="relative" rAng="0" ptsTypes="AA">
                                      <p:cBhvr>
                                        <p:cTn id="49" dur="1250" spd="-100000" fill="hold"/>
                                        <p:tgtEl>
                                          <p:spTgt spid="50"/>
                                        </p:tgtEl>
                                        <p:attrNameLst>
                                          <p:attrName>ppt_x</p:attrName>
                                          <p:attrName>ppt_y</p:attrName>
                                        </p:attrNameLst>
                                      </p:cBhvr>
                                      <p:rCtr x="0" y="10069"/>
                                    </p:animMotion>
                                  </p:childTnLst>
                                </p:cTn>
                              </p:par>
                              <p:par>
                                <p:cTn id="50" presetID="10"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63" presetClass="path" presetSubtype="0" accel="14000" decel="86000" fill="hold" grpId="1" nodeType="withEffect">
                                  <p:stCondLst>
                                    <p:cond delay="0"/>
                                  </p:stCondLst>
                                  <p:childTnLst>
                                    <p:animMotion origin="layout" path="M 5E-6 4.07407E-6 L 5E-6 0.20138 " pathEditMode="relative" rAng="0" ptsTypes="AA">
                                      <p:cBhvr>
                                        <p:cTn id="54" dur="1250" spd="-100000" fill="hold"/>
                                        <p:tgtEl>
                                          <p:spTgt spid="51"/>
                                        </p:tgtEl>
                                        <p:attrNameLst>
                                          <p:attrName>ppt_x</p:attrName>
                                          <p:attrName>ppt_y</p:attrName>
                                        </p:attrNameLst>
                                      </p:cBhvr>
                                      <p:rCtr x="0" y="10069"/>
                                    </p:animMotion>
                                  </p:childTnLst>
                                </p:cTn>
                              </p:par>
                              <p:par>
                                <p:cTn id="55" presetID="10"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par>
                                <p:cTn id="58" presetID="63" presetClass="path" presetSubtype="0" accel="14000" decel="86000" fill="hold" grpId="1" nodeType="withEffect">
                                  <p:stCondLst>
                                    <p:cond delay="0"/>
                                  </p:stCondLst>
                                  <p:childTnLst>
                                    <p:animMotion origin="layout" path="M 5E-6 4.07407E-6 L 5E-6 0.20138 " pathEditMode="relative" rAng="0" ptsTypes="AA">
                                      <p:cBhvr>
                                        <p:cTn id="59" dur="1250" spd="-100000" fill="hold"/>
                                        <p:tgtEl>
                                          <p:spTgt spid="52"/>
                                        </p:tgtEl>
                                        <p:attrNameLst>
                                          <p:attrName>ppt_x</p:attrName>
                                          <p:attrName>ppt_y</p:attrName>
                                        </p:attrNameLst>
                                      </p:cBhvr>
                                      <p:rCtr x="0" y="10069"/>
                                    </p:animMotion>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63" presetClass="path" presetSubtype="0" accel="14000" decel="86000" fill="hold" grpId="1" nodeType="withEffect">
                                  <p:stCondLst>
                                    <p:cond delay="0"/>
                                  </p:stCondLst>
                                  <p:childTnLst>
                                    <p:animMotion origin="layout" path="M 5E-6 4.07407E-6 L 5E-6 0.20138 " pathEditMode="relative" rAng="0" ptsTypes="AA">
                                      <p:cBhvr>
                                        <p:cTn id="64" dur="1250" spd="-100000" fill="hold"/>
                                        <p:tgtEl>
                                          <p:spTgt spid="53"/>
                                        </p:tgtEl>
                                        <p:attrNameLst>
                                          <p:attrName>ppt_x</p:attrName>
                                          <p:attrName>ppt_y</p:attrName>
                                        </p:attrNameLst>
                                      </p:cBhvr>
                                      <p:rCtr x="0" y="100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56" grpId="0"/>
      <p:bldP spid="56" grpId="1"/>
      <p:bldP spid="45" grpId="0"/>
      <p:bldP spid="45" grpId="1"/>
      <p:bldP spid="46" grpId="0"/>
      <p:bldP spid="46" grpId="1"/>
      <p:bldP spid="47" grpId="0"/>
      <p:bldP spid="47" grpId="1"/>
      <p:bldP spid="48" grpId="0"/>
      <p:bldP spid="48" grpId="1"/>
      <p:bldP spid="50" grpId="0"/>
      <p:bldP spid="50" grpId="1"/>
      <p:bldP spid="51" grpId="0"/>
      <p:bldP spid="51" grpId="1"/>
      <p:bldP spid="52" grpId="0"/>
      <p:bldP spid="52" grpId="1"/>
      <p:bldP spid="53" grpId="0"/>
      <p:bldP spid="5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TextBox 24"/>
          <p:cNvSpPr txBox="1"/>
          <p:nvPr>
            <p:custDataLst>
              <p:tags r:id="rId1"/>
            </p:custDataLst>
          </p:nvPr>
        </p:nvSpPr>
        <p:spPr>
          <a:xfrm>
            <a:off x="1681480" y="1034415"/>
            <a:ext cx="10450195" cy="1198880"/>
          </a:xfrm>
          <a:prstGeom prst="rect">
            <a:avLst/>
          </a:prstGeom>
          <a:noFill/>
        </p:spPr>
        <p:txBody>
          <a:bodyPr wrap="square" rtlCol="0">
            <a:spAutoFit/>
          </a:bodyPr>
          <a:lstStyle/>
          <a:p>
            <a:pPr>
              <a:lnSpc>
                <a:spcPct val="90000"/>
              </a:lnSpc>
            </a:pPr>
            <a:r>
              <a:rPr lang="en-US" altLang="zh-CN" sz="40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STEAM Test Data </a:t>
            </a:r>
            <a:r>
              <a:rPr lang="zh-CN" altLang="en-US" sz="40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测试数据</a:t>
            </a:r>
            <a:endParaRPr lang="en-US" altLang="zh-CN" sz="4000" b="1">
              <a:solidFill>
                <a:schemeClr val="tx1"/>
              </a:solidFill>
              <a:effectLst>
                <a:outerShdw blurRad="38100" dist="19050" dir="2700000" algn="tl" rotWithShape="0">
                  <a:schemeClr val="dk1">
                    <a:alpha val="40000"/>
                  </a:schemeClr>
                </a:outerShdw>
              </a:effectLst>
              <a:latin typeface="+mj-lt"/>
              <a:cs typeface="Arial" panose="020B0604020202020204" pitchFamily="34" charset="0"/>
            </a:endParaRPr>
          </a:p>
          <a:p>
            <a:pPr>
              <a:lnSpc>
                <a:spcPct val="90000"/>
              </a:lnSpc>
            </a:pPr>
            <a:endParaRPr lang="en-US" altLang="zh-CN" sz="4000" b="1">
              <a:solidFill>
                <a:schemeClr val="tx1"/>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6" name="TextBox 25"/>
          <p:cNvSpPr txBox="1"/>
          <p:nvPr>
            <p:custDataLst>
              <p:tags r:id="rId2"/>
            </p:custDataLst>
          </p:nvPr>
        </p:nvSpPr>
        <p:spPr>
          <a:xfrm>
            <a:off x="1690871" y="607058"/>
            <a:ext cx="2606040" cy="414020"/>
          </a:xfrm>
          <a:prstGeom prst="rect">
            <a:avLst/>
          </a:prstGeom>
          <a:noFill/>
        </p:spPr>
        <p:txBody>
          <a:bodyPr wrap="square" rtlCol="0">
            <a:spAutoFit/>
          </a:bodyPr>
          <a:lstStyle/>
          <a:p>
            <a:pPr>
              <a:lnSpc>
                <a:spcPct val="150000"/>
              </a:lnSpc>
            </a:pPr>
            <a:r>
              <a:rPr lang="en-US" altLang="zh-CN" sz="1400" dirty="0">
                <a:solidFill>
                  <a:schemeClr val="tx1">
                    <a:lumMod val="65000"/>
                    <a:lumOff val="35000"/>
                  </a:schemeClr>
                </a:solidFill>
                <a:cs typeface="Arial" panose="020B0604020202020204" pitchFamily="34" charset="0"/>
              </a:rPr>
              <a:t>Data Sharing </a:t>
            </a:r>
            <a:r>
              <a:rPr lang="zh-CN" altLang="en-US" sz="1400" dirty="0">
                <a:solidFill>
                  <a:schemeClr val="tx1">
                    <a:lumMod val="50000"/>
                    <a:lumOff val="50000"/>
                  </a:schemeClr>
                </a:solidFill>
                <a:cs typeface="Arial" panose="020B0604020202020204" pitchFamily="34" charset="0"/>
              </a:rPr>
              <a:t>数据分享</a:t>
            </a:r>
            <a:r>
              <a:rPr lang="en-US" sz="1400" dirty="0">
                <a:solidFill>
                  <a:schemeClr val="tx1">
                    <a:lumMod val="50000"/>
                    <a:lumOff val="50000"/>
                  </a:schemeClr>
                </a:solidFill>
                <a:cs typeface="Arial" panose="020B0604020202020204" pitchFamily="34" charset="0"/>
              </a:rPr>
              <a:t> </a:t>
            </a:r>
            <a:endParaRPr lang="en-US" sz="1400" dirty="0">
              <a:solidFill>
                <a:schemeClr val="tx1">
                  <a:lumMod val="50000"/>
                  <a:lumOff val="50000"/>
                </a:schemeClr>
              </a:solidFill>
              <a:cs typeface="Arial" panose="020B0604020202020204" pitchFamily="34" charset="0"/>
            </a:endParaRPr>
          </a:p>
        </p:txBody>
      </p:sp>
      <p:sp>
        <p:nvSpPr>
          <p:cNvPr id="56" name="TextBox 26"/>
          <p:cNvSpPr txBox="1"/>
          <p:nvPr>
            <p:custDataLst>
              <p:tags r:id="rId3"/>
            </p:custDataLst>
          </p:nvPr>
        </p:nvSpPr>
        <p:spPr>
          <a:xfrm>
            <a:off x="1703070" y="1679575"/>
            <a:ext cx="8485505" cy="691515"/>
          </a:xfrm>
          <a:prstGeom prst="rect">
            <a:avLst/>
          </a:prstGeom>
          <a:noFill/>
        </p:spPr>
        <p:txBody>
          <a:bodyPr wrap="square">
            <a:spAutoFit/>
          </a:bodyPr>
          <a:p>
            <a:pPr>
              <a:lnSpc>
                <a:spcPct val="130000"/>
              </a:lnSpc>
              <a:spcBef>
                <a:spcPts val="0"/>
              </a:spcBef>
              <a:spcAft>
                <a:spcPts val="600"/>
              </a:spcAft>
            </a:pPr>
            <a:r>
              <a:rPr lang="en-US" altLang="zh-CN" sz="1000">
                <a:solidFill>
                  <a:schemeClr val="tx1"/>
                </a:solidFill>
              </a:rPr>
              <a:t>We adopted a development approach that involves continuous testing, using feedback from traditional gamers to refine and polish the game during this process. At the same time, in order to avoid excessive exposure, we intentionally limited the game’s dissemination and kept the number of testers to a few thousand.</a:t>
            </a:r>
            <a:r>
              <a:rPr lang="zh-CN" altLang="en-US" sz="1000">
                <a:solidFill>
                  <a:schemeClr val="tx1"/>
                </a:solidFill>
              </a:rPr>
              <a:t>（</a:t>
            </a:r>
            <a:r>
              <a:rPr lang="en-US" altLang="zh-CN" sz="1000">
                <a:solidFill>
                  <a:schemeClr val="tx1"/>
                </a:solidFill>
              </a:rPr>
              <a:t>Data as of March 19, 2025</a:t>
            </a:r>
            <a:r>
              <a:rPr lang="zh-CN" altLang="en-US" sz="1000">
                <a:solidFill>
                  <a:schemeClr val="tx1"/>
                </a:solidFill>
              </a:rPr>
              <a:t>）</a:t>
            </a:r>
            <a:endParaRPr lang="zh-CN" altLang="en-US" sz="1000">
              <a:solidFill>
                <a:schemeClr val="tx1"/>
              </a:solidFill>
            </a:endParaRPr>
          </a:p>
        </p:txBody>
      </p:sp>
      <p:graphicFrame>
        <p:nvGraphicFramePr>
          <p:cNvPr id="2" name="表格 1"/>
          <p:cNvGraphicFramePr/>
          <p:nvPr>
            <p:custDataLst>
              <p:tags r:id="rId4"/>
            </p:custDataLst>
          </p:nvPr>
        </p:nvGraphicFramePr>
        <p:xfrm>
          <a:off x="1703070" y="2467610"/>
          <a:ext cx="8590280" cy="960120"/>
        </p:xfrm>
        <a:graphic>
          <a:graphicData uri="http://schemas.openxmlformats.org/drawingml/2006/table">
            <a:tbl>
              <a:tblPr firstRow="1">
                <a:tableStyleId>{7E9639D4-E3E2-4D34-9284-5A2195B3D0D7}</a:tableStyleId>
              </a:tblPr>
              <a:tblGrid>
                <a:gridCol w="1577975"/>
                <a:gridCol w="1928495"/>
                <a:gridCol w="1577340"/>
                <a:gridCol w="1577975"/>
                <a:gridCol w="1928495"/>
              </a:tblGrid>
              <a:tr h="525780">
                <a:tc>
                  <a:txBody>
                    <a:bodyPr/>
                    <a:p>
                      <a:pPr algn="ctr" fontAlgn="ctr"/>
                      <a:r>
                        <a:rPr lang="en-US" altLang="zh-CN" sz="1200"/>
                        <a:t>Test Users</a:t>
                      </a:r>
                      <a:endParaRPr lang="en-US" altLang="zh-CN" sz="1200"/>
                    </a:p>
                  </a:txBody>
                  <a:tcPr marL="9842" marR="9842" marT="9842" marB="0" anchor="ctr" anchorCtr="0"/>
                </a:tc>
                <a:tc>
                  <a:txBody>
                    <a:bodyPr/>
                    <a:p>
                      <a:pPr algn="ctr" fontAlgn="ctr"/>
                      <a:r>
                        <a:rPr lang="en-US" altLang="zh-CN" sz="1200"/>
                        <a:t>Total Recharge (HKD)</a:t>
                      </a:r>
                      <a:endParaRPr lang="en-US" altLang="zh-CN" sz="1200"/>
                    </a:p>
                  </a:txBody>
                  <a:tcPr marL="9842" marR="9842" marT="9842" marB="0" anchor="ctr" anchorCtr="0"/>
                </a:tc>
                <a:tc>
                  <a:txBody>
                    <a:bodyPr/>
                    <a:p>
                      <a:pPr algn="ctr" fontAlgn="ctr"/>
                      <a:r>
                        <a:rPr lang="en-US" altLang="zh-CN" sz="1200"/>
                        <a:t>Number of Paying Users</a:t>
                      </a:r>
                      <a:endParaRPr lang="en-US" altLang="zh-CN" sz="1200"/>
                    </a:p>
                  </a:txBody>
                  <a:tcPr marL="9842" marR="9842" marT="9842" marB="0" anchor="ctr" anchorCtr="0"/>
                </a:tc>
                <a:tc>
                  <a:txBody>
                    <a:bodyPr/>
                    <a:p>
                      <a:pPr algn="ctr" fontAlgn="ctr"/>
                      <a:r>
                        <a:rPr lang="en-US" altLang="zh-CN" sz="1200"/>
                        <a:t>Payment Rate</a:t>
                      </a:r>
                      <a:endParaRPr lang="en-US" altLang="zh-CN" sz="1200"/>
                    </a:p>
                  </a:txBody>
                  <a:tcPr marL="9842" marR="9842" marT="9842" marB="0" anchor="ctr" anchorCtr="0"/>
                </a:tc>
                <a:tc>
                  <a:txBody>
                    <a:bodyPr/>
                    <a:p>
                      <a:pPr algn="ctr" fontAlgn="ctr"/>
                      <a:r>
                        <a:rPr lang="en-US" altLang="zh-CN" sz="1200"/>
                        <a:t> ARPU (HKD)</a:t>
                      </a:r>
                      <a:endParaRPr lang="en-US" altLang="zh-CN" sz="1200"/>
                    </a:p>
                  </a:txBody>
                  <a:tcPr marL="9842" marR="9842" marT="9842" marB="0" anchor="ctr" anchorCtr="0"/>
                </a:tc>
              </a:tr>
              <a:tr h="434340">
                <a:tc>
                  <a:txBody>
                    <a:bodyPr/>
                    <a:p>
                      <a:pPr algn="ctr" fontAlgn="ctr"/>
                      <a:r>
                        <a:rPr lang="en-US" altLang="zh-CN" sz="1200"/>
                        <a:t>6,307</a:t>
                      </a:r>
                      <a:endParaRPr lang="en-US" altLang="zh-CN" sz="1200"/>
                    </a:p>
                  </a:txBody>
                  <a:tcPr marL="9842" marR="9842" marT="9842" marB="0" anchor="ctr" anchorCtr="0"/>
                </a:tc>
                <a:tc>
                  <a:txBody>
                    <a:bodyPr/>
                    <a:p>
                      <a:pPr algn="ctr" fontAlgn="ctr"/>
                      <a:r>
                        <a:rPr lang="en-US" altLang="zh-CN" sz="1200"/>
                        <a:t>$</a:t>
                      </a:r>
                      <a:r>
                        <a:rPr lang="en-US" altLang="zh-CN" sz="1200"/>
                        <a:t>229,147 </a:t>
                      </a:r>
                      <a:endParaRPr lang="en-US" altLang="zh-CN" sz="1200"/>
                    </a:p>
                  </a:txBody>
                  <a:tcPr marL="9842" marR="9842" marT="9842" marB="0" anchor="ctr" anchorCtr="0"/>
                </a:tc>
                <a:tc>
                  <a:txBody>
                    <a:bodyPr/>
                    <a:p>
                      <a:pPr algn="ctr" fontAlgn="ctr"/>
                      <a:r>
                        <a:rPr lang="en-US" altLang="zh-CN" sz="1200"/>
                        <a:t>653</a:t>
                      </a:r>
                      <a:endParaRPr lang="en-US" altLang="zh-CN" sz="1200"/>
                    </a:p>
                  </a:txBody>
                  <a:tcPr marL="9842" marR="9842" marT="9842" marB="0" anchor="ctr" anchorCtr="0"/>
                </a:tc>
                <a:tc>
                  <a:txBody>
                    <a:bodyPr/>
                    <a:p>
                      <a:pPr algn="ctr" fontAlgn="ctr"/>
                      <a:r>
                        <a:rPr lang="en-US" altLang="zh-CN" sz="1600" b="1">
                          <a:solidFill>
                            <a:srgbClr val="FF0000"/>
                          </a:solidFill>
                        </a:rPr>
                        <a:t>10%</a:t>
                      </a:r>
                      <a:endParaRPr lang="en-US" altLang="zh-CN" sz="1600" b="1">
                        <a:solidFill>
                          <a:srgbClr val="FF0000"/>
                        </a:solidFill>
                      </a:endParaRPr>
                    </a:p>
                  </a:txBody>
                  <a:tcPr marL="9842" marR="9842" marT="9842" marB="0" anchor="ctr" anchorCtr="0"/>
                </a:tc>
                <a:tc>
                  <a:txBody>
                    <a:bodyPr/>
                    <a:p>
                      <a:pPr algn="ctr" fontAlgn="ctr"/>
                      <a:r>
                        <a:rPr lang="en-US" altLang="zh-CN" sz="1200"/>
                        <a:t>$</a:t>
                      </a:r>
                      <a:r>
                        <a:rPr lang="en-US" altLang="zh-CN" sz="1200"/>
                        <a:t>351 </a:t>
                      </a:r>
                      <a:endParaRPr lang="en-US" altLang="zh-CN" sz="1200"/>
                    </a:p>
                  </a:txBody>
                  <a:tcPr marL="9842" marR="9842" marT="9842" marB="0" anchor="ctr" anchorCtr="0"/>
                </a:tc>
              </a:tr>
            </a:tbl>
          </a:graphicData>
        </a:graphic>
      </p:graphicFrame>
      <p:graphicFrame>
        <p:nvGraphicFramePr>
          <p:cNvPr id="3" name="表格 2"/>
          <p:cNvGraphicFramePr/>
          <p:nvPr>
            <p:custDataLst>
              <p:tags r:id="rId5"/>
            </p:custDataLst>
          </p:nvPr>
        </p:nvGraphicFramePr>
        <p:xfrm>
          <a:off x="1703070" y="3724275"/>
          <a:ext cx="8590280" cy="960120"/>
        </p:xfrm>
        <a:graphic>
          <a:graphicData uri="http://schemas.openxmlformats.org/drawingml/2006/table">
            <a:tbl>
              <a:tblPr firstRow="1">
                <a:tableStyleId>{7E9639D4-E3E2-4D34-9284-5A2195B3D0D7}</a:tableStyleId>
              </a:tblPr>
              <a:tblGrid>
                <a:gridCol w="1577975"/>
                <a:gridCol w="1928495"/>
                <a:gridCol w="1577340"/>
                <a:gridCol w="1577975"/>
                <a:gridCol w="1928495"/>
              </a:tblGrid>
              <a:tr h="525780">
                <a:tc>
                  <a:txBody>
                    <a:bodyPr/>
                    <a:p>
                      <a:pPr algn="ctr" fontAlgn="ctr"/>
                      <a:r>
                        <a:rPr lang="en-US" altLang="zh-CN" sz="1200"/>
                        <a:t>Daily Average Online Duration</a:t>
                      </a:r>
                      <a:endParaRPr lang="en-US" altLang="zh-CN" sz="1200"/>
                    </a:p>
                  </a:txBody>
                  <a:tcPr marL="9842" marR="9842" marT="9842" marB="0" anchor="ctr" anchorCtr="0"/>
                </a:tc>
                <a:tc>
                  <a:txBody>
                    <a:bodyPr/>
                    <a:p>
                      <a:pPr algn="ctr" fontAlgn="ctr"/>
                      <a:r>
                        <a:rPr lang="en-US" altLang="zh-CN" sz="1200"/>
                        <a:t>Next-day Retention Rate</a:t>
                      </a:r>
                      <a:endParaRPr lang="en-US" altLang="zh-CN" sz="1200"/>
                    </a:p>
                  </a:txBody>
                  <a:tcPr marL="9842" marR="9842" marT="9842" marB="0" anchor="ctr" anchorCtr="0"/>
                </a:tc>
                <a:tc>
                  <a:txBody>
                    <a:bodyPr/>
                    <a:p>
                      <a:pPr algn="ctr" fontAlgn="ctr"/>
                      <a:r>
                        <a:rPr lang="en-US" altLang="zh-CN" sz="1200"/>
                        <a:t>7-day Retention Rate</a:t>
                      </a:r>
                      <a:endParaRPr lang="en-US" altLang="zh-CN" sz="1200"/>
                    </a:p>
                  </a:txBody>
                  <a:tcPr marL="9842" marR="9842" marT="9842" marB="0" anchor="ctr" anchorCtr="0"/>
                </a:tc>
                <a:tc>
                  <a:txBody>
                    <a:bodyPr/>
                    <a:p>
                      <a:pPr algn="ctr" fontAlgn="ctr"/>
                      <a:r>
                        <a:rPr lang="en-US" altLang="zh-CN" sz="1200"/>
                        <a:t>30-day Retention Rate</a:t>
                      </a:r>
                      <a:endParaRPr lang="en-US" altLang="zh-CN" sz="1200"/>
                    </a:p>
                  </a:txBody>
                  <a:tcPr marL="9842" marR="9842" marT="9842" marB="0" anchor="ctr" anchorCtr="0"/>
                </a:tc>
                <a:tc>
                  <a:txBody>
                    <a:bodyPr/>
                    <a:p>
                      <a:pPr algn="ctr" fontAlgn="ctr"/>
                      <a:r>
                        <a:rPr lang="en-US" altLang="zh-CN" sz="1200"/>
                        <a:t>Steam Positive Review Rate</a:t>
                      </a:r>
                      <a:endParaRPr lang="en-US" altLang="zh-CN" sz="1200"/>
                    </a:p>
                  </a:txBody>
                  <a:tcPr marL="9842" marR="9842" marT="9842" marB="0" anchor="ctr" anchorCtr="0"/>
                </a:tc>
              </a:tr>
              <a:tr h="434340">
                <a:tc>
                  <a:txBody>
                    <a:bodyPr/>
                    <a:p>
                      <a:pPr algn="ctr" fontAlgn="ctr"/>
                      <a:r>
                        <a:rPr lang="en-US" altLang="zh-CN" sz="1200"/>
                        <a:t>38Min</a:t>
                      </a:r>
                      <a:endParaRPr lang="en-US" altLang="zh-CN" sz="1200"/>
                    </a:p>
                  </a:txBody>
                  <a:tcPr marL="9842" marR="9842" marT="9842" marB="0" anchor="ctr" anchorCtr="0"/>
                </a:tc>
                <a:tc>
                  <a:txBody>
                    <a:bodyPr/>
                    <a:p>
                      <a:pPr algn="ctr" fontAlgn="ctr"/>
                      <a:r>
                        <a:rPr lang="en-US" altLang="zh-CN" sz="1800" b="1">
                          <a:solidFill>
                            <a:srgbClr val="FF0000"/>
                          </a:solidFill>
                        </a:rPr>
                        <a:t>52%</a:t>
                      </a:r>
                      <a:endParaRPr lang="en-US" altLang="zh-CN" sz="1800" b="1">
                        <a:solidFill>
                          <a:srgbClr val="FF0000"/>
                        </a:solidFill>
                      </a:endParaRPr>
                    </a:p>
                  </a:txBody>
                  <a:tcPr marL="9842" marR="9842" marT="9842" marB="0" anchor="ctr" anchorCtr="0"/>
                </a:tc>
                <a:tc>
                  <a:txBody>
                    <a:bodyPr/>
                    <a:p>
                      <a:pPr algn="ctr" fontAlgn="ctr"/>
                      <a:r>
                        <a:rPr lang="en-US" altLang="zh-CN" sz="1200"/>
                        <a:t>30%</a:t>
                      </a:r>
                      <a:endParaRPr lang="en-US" altLang="zh-CN" sz="1200"/>
                    </a:p>
                  </a:txBody>
                  <a:tcPr marL="9842" marR="9842" marT="9842" marB="0" anchor="ctr" anchorCtr="0"/>
                </a:tc>
                <a:tc>
                  <a:txBody>
                    <a:bodyPr/>
                    <a:p>
                      <a:pPr algn="ctr" fontAlgn="ctr"/>
                      <a:r>
                        <a:rPr lang="en-US" altLang="zh-CN" sz="1200"/>
                        <a:t>19%</a:t>
                      </a:r>
                      <a:endParaRPr lang="en-US" altLang="zh-CN" sz="1200"/>
                    </a:p>
                  </a:txBody>
                  <a:tcPr marL="9842" marR="9842" marT="9842" marB="0" anchor="ctr" anchorCtr="0"/>
                </a:tc>
                <a:tc>
                  <a:txBody>
                    <a:bodyPr/>
                    <a:p>
                      <a:pPr algn="ctr" fontAlgn="ctr"/>
                      <a:r>
                        <a:rPr lang="en-US" altLang="zh-CN" sz="1600" b="1">
                          <a:solidFill>
                            <a:srgbClr val="FF0000"/>
                          </a:solidFill>
                        </a:rPr>
                        <a:t>Very Positive</a:t>
                      </a:r>
                      <a:r>
                        <a:rPr lang="en-US" altLang="zh-CN" sz="1600" b="1"/>
                        <a:t> </a:t>
                      </a:r>
                      <a:endParaRPr lang="en-US" altLang="zh-CN" sz="1600" b="1"/>
                    </a:p>
                  </a:txBody>
                  <a:tcPr marL="9842" marR="9842" marT="9842" marB="0" anchor="ctr" anchorCtr="0"/>
                </a:tc>
              </a:tr>
            </a:tbl>
          </a:graphicData>
        </a:graphic>
      </p:graphicFrame>
      <p:graphicFrame>
        <p:nvGraphicFramePr>
          <p:cNvPr id="5" name="表格 4"/>
          <p:cNvGraphicFramePr/>
          <p:nvPr>
            <p:custDataLst>
              <p:tags r:id="rId6"/>
            </p:custDataLst>
          </p:nvPr>
        </p:nvGraphicFramePr>
        <p:xfrm>
          <a:off x="1703070" y="4980940"/>
          <a:ext cx="8590280" cy="1038860"/>
        </p:xfrm>
        <a:graphic>
          <a:graphicData uri="http://schemas.openxmlformats.org/drawingml/2006/table">
            <a:tbl>
              <a:tblPr firstRow="1">
                <a:tableStyleId>{7E9639D4-E3E2-4D34-9284-5A2195B3D0D7}</a:tableStyleId>
              </a:tblPr>
              <a:tblGrid>
                <a:gridCol w="1577975"/>
                <a:gridCol w="1928495"/>
                <a:gridCol w="1577340"/>
                <a:gridCol w="1577975"/>
                <a:gridCol w="1928495"/>
              </a:tblGrid>
              <a:tr h="558165">
                <a:tc>
                  <a:txBody>
                    <a:bodyPr/>
                    <a:p>
                      <a:pPr algn="ctr" fontAlgn="ctr"/>
                      <a:r>
                        <a:rPr lang="en-US" altLang="zh-CN" sz="1200"/>
                        <a:t>Cumulative Transaction Volume (HKD)</a:t>
                      </a:r>
                      <a:endParaRPr lang="en-US" altLang="zh-CN" sz="1200"/>
                    </a:p>
                  </a:txBody>
                  <a:tcPr marL="9842" marR="9842" marT="9842" marB="0" anchor="ctr" anchorCtr="0"/>
                </a:tc>
                <a:tc>
                  <a:txBody>
                    <a:bodyPr/>
                    <a:p>
                      <a:pPr algn="ctr" fontAlgn="ctr"/>
                      <a:r>
                        <a:rPr lang="en-US" altLang="zh-CN" sz="1200"/>
                        <a:t>Cumulative Number of Transactions</a:t>
                      </a:r>
                      <a:endParaRPr lang="en-US" altLang="zh-CN" sz="1200"/>
                    </a:p>
                  </a:txBody>
                  <a:tcPr marL="9842" marR="9842" marT="9842" marB="0" anchor="ctr" anchorCtr="0"/>
                </a:tc>
                <a:tc>
                  <a:txBody>
                    <a:bodyPr/>
                    <a:p>
                      <a:pPr algn="ctr" fontAlgn="ctr"/>
                      <a:r>
                        <a:rPr lang="en-US" altLang="zh-CN" sz="1200"/>
                        <a:t>Average Number of Transactions per Person</a:t>
                      </a:r>
                      <a:endParaRPr lang="en-US" altLang="zh-CN" sz="1200"/>
                    </a:p>
                  </a:txBody>
                  <a:tcPr marL="9842" marR="9842" marT="9842" marB="0" anchor="ctr" anchorCtr="0"/>
                </a:tc>
                <a:tc>
                  <a:txBody>
                    <a:bodyPr/>
                    <a:p>
                      <a:pPr algn="ctr" fontAlgn="ctr"/>
                      <a:endParaRPr lang="zh-CN" altLang="en-US" sz="1200"/>
                    </a:p>
                  </a:txBody>
                  <a:tcPr marL="9842" marR="9842" marT="9842" marB="0" anchor="ctr" anchorCtr="0"/>
                </a:tc>
                <a:tc>
                  <a:txBody>
                    <a:bodyPr/>
                    <a:p>
                      <a:pPr algn="ctr" fontAlgn="ctr"/>
                      <a:endParaRPr lang="zh-CN" altLang="en-US" sz="1200"/>
                    </a:p>
                  </a:txBody>
                  <a:tcPr marL="9842" marR="9842" marT="9842" marB="0" anchor="ctr" anchorCtr="0"/>
                </a:tc>
              </a:tr>
              <a:tr h="480695">
                <a:tc>
                  <a:txBody>
                    <a:bodyPr/>
                    <a:p>
                      <a:pPr algn="ctr" fontAlgn="ctr"/>
                      <a:r>
                        <a:rPr lang="en-US" altLang="zh-CN" sz="1200"/>
                        <a:t>$</a:t>
                      </a:r>
                      <a:r>
                        <a:rPr lang="en-US" altLang="zh-CN" sz="1200"/>
                        <a:t>259,422</a:t>
                      </a:r>
                      <a:endParaRPr lang="en-US" altLang="zh-CN" sz="1200"/>
                    </a:p>
                  </a:txBody>
                  <a:tcPr marL="9842" marR="9842" marT="9842" marB="0" anchor="ctr" anchorCtr="0"/>
                </a:tc>
                <a:tc>
                  <a:txBody>
                    <a:bodyPr/>
                    <a:p>
                      <a:pPr algn="ctr" fontAlgn="ctr"/>
                      <a:r>
                        <a:rPr lang="en-US" altLang="zh-CN" sz="1200"/>
                        <a:t>63,256</a:t>
                      </a:r>
                      <a:endParaRPr lang="en-US" altLang="zh-CN" sz="1200"/>
                    </a:p>
                  </a:txBody>
                  <a:tcPr marL="9842" marR="9842" marT="9842" marB="0" anchor="ctr" anchorCtr="0"/>
                </a:tc>
                <a:tc>
                  <a:txBody>
                    <a:bodyPr/>
                    <a:p>
                      <a:pPr algn="ctr" fontAlgn="ctr"/>
                      <a:r>
                        <a:rPr lang="en-US" altLang="zh-CN" sz="1200"/>
                        <a:t>10 </a:t>
                      </a:r>
                      <a:r>
                        <a:rPr lang="en-US" altLang="zh-CN" sz="1200"/>
                        <a:t> </a:t>
                      </a:r>
                      <a:endParaRPr lang="en-US" altLang="zh-CN" sz="1200"/>
                    </a:p>
                  </a:txBody>
                  <a:tcPr marL="9842" marR="9842" marT="9842" marB="0" anchor="ctr" anchorCtr="0"/>
                </a:tc>
                <a:tc>
                  <a:txBody>
                    <a:bodyPr/>
                    <a:p>
                      <a:pPr algn="ctr" fontAlgn="ctr"/>
                      <a:endParaRPr lang="en-US" altLang="zh-CN" sz="1200"/>
                    </a:p>
                  </a:txBody>
                  <a:tcPr marL="9842" marR="9842" marT="9842" marB="0" anchor="ctr" anchorCtr="0"/>
                </a:tc>
                <a:tc>
                  <a:txBody>
                    <a:bodyPr/>
                    <a:p>
                      <a:pPr algn="ctr" fontAlgn="ctr"/>
                      <a:endParaRPr lang="en-US" altLang="zh-CN" sz="1200"/>
                    </a:p>
                  </a:txBody>
                  <a:tcPr marL="9842" marR="9842" marT="9842" marB="0" anchor="ctr" anchorCtr="0"/>
                </a:tc>
              </a:tr>
            </a:tbl>
          </a:graphicData>
        </a:graphic>
      </p:graphicFrame>
      <p:sp>
        <p:nvSpPr>
          <p:cNvPr id="8" name="TextBox 26"/>
          <p:cNvSpPr txBox="1"/>
          <p:nvPr>
            <p:custDataLst>
              <p:tags r:id="rId7"/>
            </p:custDataLst>
          </p:nvPr>
        </p:nvSpPr>
        <p:spPr>
          <a:xfrm>
            <a:off x="1807845" y="6175375"/>
            <a:ext cx="8485505" cy="291465"/>
          </a:xfrm>
          <a:prstGeom prst="rect">
            <a:avLst/>
          </a:prstGeom>
          <a:noFill/>
        </p:spPr>
        <p:txBody>
          <a:bodyPr wrap="square">
            <a:spAutoFit/>
          </a:bodyPr>
          <a:p>
            <a:pPr>
              <a:lnSpc>
                <a:spcPct val="130000"/>
              </a:lnSpc>
              <a:spcBef>
                <a:spcPts val="0"/>
              </a:spcBef>
              <a:spcAft>
                <a:spcPts val="600"/>
              </a:spcAft>
            </a:pPr>
            <a:r>
              <a:rPr lang="en-US" altLang="zh-CN" sz="1000">
                <a:solidFill>
                  <a:schemeClr val="tx1"/>
                </a:solidFill>
              </a:rPr>
              <a:t>In-game transactions are completed through Steam's Market function.</a:t>
            </a:r>
            <a:endParaRPr lang="en-US" altLang="zh-CN" sz="1000">
              <a:solidFill>
                <a:schemeClr val="tx1"/>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63" presetClass="path" presetSubtype="0" accel="14000" decel="86000" fill="hold" grpId="1" nodeType="withEffect">
                                  <p:stCondLst>
                                    <p:cond delay="0"/>
                                  </p:stCondLst>
                                  <p:childTnLst>
                                    <p:animMotion origin="layout" path="M 5E-6 4.07407E-6 L 5E-6 0.20138 " pathEditMode="relative" rAng="0" ptsTypes="AA">
                                      <p:cBhvr>
                                        <p:cTn id="19" dur="1500" spd="-100000" fill="hold"/>
                                        <p:tgtEl>
                                          <p:spTgt spid="56"/>
                                        </p:tgtEl>
                                        <p:attrNameLst>
                                          <p:attrName>ppt_x</p:attrName>
                                          <p:attrName>ppt_y</p:attrName>
                                        </p:attrNameLst>
                                      </p:cBhvr>
                                      <p:rCtr x="0" y="10069"/>
                                    </p:animMotion>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63" presetClass="path" presetSubtype="0" accel="14000" decel="86000" fill="hold" grpId="1" nodeType="withEffect">
                                  <p:stCondLst>
                                    <p:cond delay="0"/>
                                  </p:stCondLst>
                                  <p:childTnLst>
                                    <p:animMotion origin="layout" path="M 5E-6 4.07407E-6 L 5E-6 0.20138 " pathEditMode="relative" rAng="0" ptsTypes="AA">
                                      <p:cBhvr>
                                        <p:cTn id="24" dur="1500" spd="-100000" fill="hold"/>
                                        <p:tgtEl>
                                          <p:spTgt spid="8"/>
                                        </p:tgtEl>
                                        <p:attrNameLst>
                                          <p:attrName>ppt_x</p:attrName>
                                          <p:attrName>ppt_y</p:attrName>
                                        </p:attrNameLst>
                                      </p:cBhvr>
                                      <p:rCtr x="0" y="100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56" grpId="0"/>
      <p:bldP spid="56" grpId="1"/>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文本框 19"/>
          <p:cNvSpPr txBox="1"/>
          <p:nvPr/>
        </p:nvSpPr>
        <p:spPr>
          <a:xfrm>
            <a:off x="1949450" y="2892425"/>
            <a:ext cx="8355330" cy="460375"/>
          </a:xfrm>
          <a:prstGeom prst="rect">
            <a:avLst/>
          </a:prstGeom>
          <a:noFill/>
        </p:spPr>
        <p:txBody>
          <a:bodyPr wrap="square" rtlCol="0">
            <a:spAutoFit/>
          </a:bodyPr>
          <a:p>
            <a:pPr algn="ctr"/>
            <a:r>
              <a:rPr lang="en-US" sz="2400" b="1">
                <a:solidFill>
                  <a:schemeClr val="tx1"/>
                </a:solidFill>
                <a:latin typeface="Arial" panose="020B0604020202020204" pitchFamily="34" charset="0"/>
                <a:cs typeface="Arial" panose="020B0604020202020204" pitchFamily="34" charset="0"/>
              </a:rPr>
              <a:t>NOW, IT WILL BE A WEB3 GAME</a:t>
            </a:r>
            <a:endParaRPr lang="en-US" sz="2400" b="1">
              <a:solidFill>
                <a:schemeClr val="tx1"/>
              </a:solidFill>
              <a:latin typeface="Arial" panose="020B0604020202020204" pitchFamily="34" charset="0"/>
              <a:cs typeface="Arial" panose="020B0604020202020204" pitchFamily="34" charset="0"/>
            </a:endParaRPr>
          </a:p>
        </p:txBody>
      </p:sp>
      <p:sp>
        <p:nvSpPr>
          <p:cNvPr id="2" name="文本框 1"/>
          <p:cNvSpPr txBox="1"/>
          <p:nvPr/>
        </p:nvSpPr>
        <p:spPr>
          <a:xfrm>
            <a:off x="1949450" y="3310255"/>
            <a:ext cx="8355330" cy="460375"/>
          </a:xfrm>
          <a:prstGeom prst="rect">
            <a:avLst/>
          </a:prstGeom>
          <a:noFill/>
        </p:spPr>
        <p:txBody>
          <a:bodyPr wrap="square" rtlCol="0">
            <a:spAutoFit/>
          </a:bodyPr>
          <a:p>
            <a:pPr algn="ctr"/>
            <a:r>
              <a:rPr lang="zh-CN" altLang="en-US" sz="2400" b="1">
                <a:solidFill>
                  <a:schemeClr val="tx1">
                    <a:lumMod val="50000"/>
                    <a:lumOff val="50000"/>
                  </a:schemeClr>
                </a:solidFill>
                <a:latin typeface="Arial" panose="020B0604020202020204" pitchFamily="34" charset="0"/>
                <a:cs typeface="Arial" panose="020B0604020202020204" pitchFamily="34" charset="0"/>
              </a:rPr>
              <a:t>游戏链化</a:t>
            </a:r>
            <a:r>
              <a:rPr lang="en-US" sz="2400" b="1">
                <a:solidFill>
                  <a:schemeClr val="tx1">
                    <a:lumMod val="50000"/>
                    <a:lumOff val="50000"/>
                  </a:schemeClr>
                </a:solidFill>
                <a:latin typeface="Arial" panose="020B0604020202020204" pitchFamily="34" charset="0"/>
                <a:cs typeface="Arial" panose="020B0604020202020204" pitchFamily="34" charset="0"/>
              </a:rPr>
              <a:t>——不止于游戏，更是资产革命</a:t>
            </a:r>
            <a:endParaRPr lang="en-US" sz="2400" b="1">
              <a:solidFill>
                <a:schemeClr val="tx1">
                  <a:lumMod val="50000"/>
                  <a:lumOff val="50000"/>
                </a:schemeClr>
              </a:solidFill>
              <a:latin typeface="Arial" panose="020B0604020202020204" pitchFamily="34" charset="0"/>
              <a:cs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TextBox 24"/>
          <p:cNvSpPr txBox="1"/>
          <p:nvPr>
            <p:custDataLst>
              <p:tags r:id="rId1"/>
            </p:custDataLst>
          </p:nvPr>
        </p:nvSpPr>
        <p:spPr>
          <a:xfrm>
            <a:off x="1671955" y="1034415"/>
            <a:ext cx="6719570" cy="589280"/>
          </a:xfrm>
          <a:prstGeom prst="rect">
            <a:avLst/>
          </a:prstGeom>
          <a:noFill/>
        </p:spPr>
        <p:txBody>
          <a:bodyPr wrap="square" rtlCol="0">
            <a:spAutoFit/>
          </a:bodyPr>
          <a:lstStyle/>
          <a:p>
            <a:pPr>
              <a:lnSpc>
                <a:spcPct val="90000"/>
              </a:lnSpc>
            </a:pPr>
            <a:r>
              <a:rPr lang="en-US" altLang="zh-CN" sz="36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Free To P</a:t>
            </a:r>
            <a:r>
              <a:rPr lang="en-US" altLang="zh-CN" sz="36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lay </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免费</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游戏</a:t>
            </a:r>
            <a:endPar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6" name="TextBox 25"/>
          <p:cNvSpPr txBox="1"/>
          <p:nvPr>
            <p:custDataLst>
              <p:tags r:id="rId2"/>
            </p:custDataLst>
          </p:nvPr>
        </p:nvSpPr>
        <p:spPr>
          <a:xfrm>
            <a:off x="1681346" y="607058"/>
            <a:ext cx="2606040" cy="414020"/>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Arial" panose="020B0604020202020204" pitchFamily="34" charset="0"/>
              </a:rPr>
              <a:t>The WEB3 Evolution</a:t>
            </a:r>
            <a:r>
              <a:rPr lang="en-US" sz="1400" dirty="0">
                <a:solidFill>
                  <a:schemeClr val="tx1">
                    <a:lumMod val="65000"/>
                    <a:lumOff val="35000"/>
                  </a:schemeClr>
                </a:solidFill>
                <a:cs typeface="Arial" panose="020B0604020202020204" pitchFamily="34" charset="0"/>
              </a:rPr>
              <a:t> </a:t>
            </a:r>
            <a:r>
              <a:rPr lang="zh-CN" altLang="en-US" sz="1400" dirty="0">
                <a:solidFill>
                  <a:schemeClr val="tx1">
                    <a:lumMod val="50000"/>
                    <a:lumOff val="50000"/>
                  </a:schemeClr>
                </a:solidFill>
                <a:cs typeface="Arial" panose="020B0604020202020204" pitchFamily="34" charset="0"/>
              </a:rPr>
              <a:t>游戏链化</a:t>
            </a:r>
            <a:endParaRPr lang="zh-CN" altLang="en-US" sz="1400" dirty="0">
              <a:solidFill>
                <a:schemeClr val="tx1">
                  <a:lumMod val="50000"/>
                  <a:lumOff val="50000"/>
                </a:schemeClr>
              </a:solidFill>
              <a:cs typeface="Arial" panose="020B0604020202020204" pitchFamily="34" charset="0"/>
            </a:endParaRPr>
          </a:p>
        </p:txBody>
      </p:sp>
      <p:sp>
        <p:nvSpPr>
          <p:cNvPr id="56" name="TextBox 26"/>
          <p:cNvSpPr txBox="1"/>
          <p:nvPr>
            <p:custDataLst>
              <p:tags r:id="rId3"/>
            </p:custDataLst>
          </p:nvPr>
        </p:nvSpPr>
        <p:spPr>
          <a:xfrm>
            <a:off x="1674495" y="1679575"/>
            <a:ext cx="8470265" cy="568325"/>
          </a:xfrm>
          <a:prstGeom prst="rect">
            <a:avLst/>
          </a:prstGeom>
          <a:noFill/>
        </p:spPr>
        <p:txBody>
          <a:bodyPr wrap="square">
            <a:spAutoFit/>
          </a:bodyPr>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Most Web3 games lose 99% of Web2 users as soon as they start playing  </a:t>
            </a:r>
            <a:r>
              <a:rPr lang="zh-CN" altLang="en-US" sz="1000">
                <a:solidFill>
                  <a:schemeClr val="tx1">
                    <a:lumMod val="65000"/>
                    <a:lumOff val="35000"/>
                  </a:schemeClr>
                </a:solidFill>
              </a:rPr>
              <a:t>大部分</a:t>
            </a:r>
            <a:r>
              <a:rPr lang="en-US" altLang="zh-CN" sz="1000">
                <a:solidFill>
                  <a:schemeClr val="tx1">
                    <a:lumMod val="65000"/>
                    <a:lumOff val="35000"/>
                  </a:schemeClr>
                </a:solidFill>
              </a:rPr>
              <a:t>WEB3</a:t>
            </a:r>
            <a:r>
              <a:rPr lang="zh-CN" altLang="en-US" sz="1000">
                <a:solidFill>
                  <a:schemeClr val="tx1">
                    <a:lumMod val="65000"/>
                    <a:lumOff val="35000"/>
                  </a:schemeClr>
                </a:solidFill>
              </a:rPr>
              <a:t>游戏，开始游戏即需要开通钱包，流失</a:t>
            </a:r>
            <a:r>
              <a:rPr lang="en-US" altLang="zh-CN" sz="1000">
                <a:solidFill>
                  <a:schemeClr val="tx1">
                    <a:lumMod val="65000"/>
                    <a:lumOff val="35000"/>
                  </a:schemeClr>
                </a:solidFill>
              </a:rPr>
              <a:t>99%</a:t>
            </a:r>
            <a:r>
              <a:rPr lang="zh-CN" altLang="en-US" sz="1000">
                <a:solidFill>
                  <a:schemeClr val="tx1">
                    <a:lumMod val="65000"/>
                    <a:lumOff val="35000"/>
                  </a:schemeClr>
                </a:solidFill>
              </a:rPr>
              <a:t>的</a:t>
            </a:r>
            <a:r>
              <a:rPr lang="en-US" altLang="zh-CN" sz="1000">
                <a:solidFill>
                  <a:schemeClr val="tx1">
                    <a:lumMod val="65000"/>
                    <a:lumOff val="35000"/>
                  </a:schemeClr>
                </a:solidFill>
              </a:rPr>
              <a:t>WEB2</a:t>
            </a:r>
            <a:r>
              <a:rPr lang="zh-CN" altLang="en-US" sz="1000">
                <a:solidFill>
                  <a:schemeClr val="tx1">
                    <a:lumMod val="65000"/>
                    <a:lumOff val="35000"/>
                  </a:schemeClr>
                </a:solidFill>
              </a:rPr>
              <a:t>用户</a:t>
            </a:r>
            <a:endParaRPr lang="en-US" altLang="zh-CN" sz="1000">
              <a:solidFill>
                <a:schemeClr val="tx1">
                  <a:lumMod val="65000"/>
                  <a:lumOff val="35000"/>
                </a:schemeClr>
              </a:solidFill>
            </a:endParaRPr>
          </a:p>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No upfront payment for players; conversion rate up 20x   </a:t>
            </a:r>
            <a:r>
              <a:rPr lang="zh-CN" altLang="en-US" sz="1000">
                <a:solidFill>
                  <a:schemeClr val="tx1">
                    <a:lumMod val="65000"/>
                    <a:lumOff val="35000"/>
                  </a:schemeClr>
                </a:solidFill>
              </a:rPr>
              <a:t>我们不需要玩家前置付费，</a:t>
            </a:r>
            <a:r>
              <a:rPr lang="en-US" altLang="zh-CN" sz="1000">
                <a:solidFill>
                  <a:schemeClr val="tx1">
                    <a:lumMod val="65000"/>
                    <a:lumOff val="35000"/>
                  </a:schemeClr>
                </a:solidFill>
              </a:rPr>
              <a:t>WEB2-WEB3</a:t>
            </a:r>
            <a:r>
              <a:rPr lang="zh-CN" altLang="en-US" sz="1000">
                <a:solidFill>
                  <a:schemeClr val="tx1">
                    <a:lumMod val="65000"/>
                    <a:lumOff val="35000"/>
                  </a:schemeClr>
                </a:solidFill>
              </a:rPr>
              <a:t>的转化率大幅提升</a:t>
            </a:r>
            <a:r>
              <a:rPr lang="en-US" altLang="zh-CN" sz="1000">
                <a:solidFill>
                  <a:schemeClr val="tx1">
                    <a:lumMod val="65000"/>
                    <a:lumOff val="35000"/>
                  </a:schemeClr>
                </a:solidFill>
              </a:rPr>
              <a:t>20</a:t>
            </a:r>
            <a:r>
              <a:rPr lang="zh-CN" altLang="en-US" sz="1000">
                <a:solidFill>
                  <a:schemeClr val="tx1">
                    <a:lumMod val="65000"/>
                    <a:lumOff val="35000"/>
                  </a:schemeClr>
                </a:solidFill>
              </a:rPr>
              <a:t>倍</a:t>
            </a:r>
            <a:endParaRPr lang="zh-CN" altLang="en-US" sz="1000">
              <a:solidFill>
                <a:schemeClr val="tx1">
                  <a:lumMod val="65000"/>
                  <a:lumOff val="35000"/>
                </a:schemeClr>
              </a:solidFill>
            </a:endParaRPr>
          </a:p>
        </p:txBody>
      </p:sp>
      <p:pic>
        <p:nvPicPr>
          <p:cNvPr id="2" name="1">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1803400" y="2303780"/>
            <a:ext cx="7680000" cy="432000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63" presetClass="path" presetSubtype="0" accel="14000" decel="86000" fill="hold" grpId="1" nodeType="withEffect">
                                  <p:stCondLst>
                                    <p:cond delay="0"/>
                                  </p:stCondLst>
                                  <p:childTnLst>
                                    <p:animMotion origin="layout" path="M 5E-6 4.07407E-6 L 5E-6 0.20138 " pathEditMode="relative" rAng="0" ptsTypes="AA">
                                      <p:cBhvr>
                                        <p:cTn id="19" dur="1500" spd="-100000" fill="hold"/>
                                        <p:tgtEl>
                                          <p:spTgt spid="56"/>
                                        </p:tgtEl>
                                        <p:attrNameLst>
                                          <p:attrName>ppt_x</p:attrName>
                                          <p:attrName>ppt_y</p:attrName>
                                        </p:attrNameLst>
                                      </p:cBhvr>
                                      <p:rCtr x="0" y="10069"/>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vol="0" mute="1">
                <p:cTn id="20" repeatCount="indefinite" fill="remove" display="1">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additive="base">
                                        <p:cTn id="25" dur="1" fill="hold"/>
                                        <p:tgtEl>
                                          <p:spTgt spid="2"/>
                                        </p:tgtEl>
                                      </p:cBhvr>
                                    </p:cmd>
                                  </p:childTnLst>
                                </p:cTn>
                              </p:par>
                            </p:childTnLst>
                          </p:cTn>
                        </p:par>
                      </p:childTnLst>
                    </p:cTn>
                  </p:par>
                </p:childTnLst>
              </p:cTn>
              <p:nextCondLst>
                <p:cond evt="onClick" delay="0">
                  <p:tgtEl>
                    <p:spTgt spid="2"/>
                  </p:tgtEl>
                </p:cond>
              </p:nextCondLst>
            </p:seq>
          </p:childTnLst>
        </p:cTn>
      </p:par>
    </p:tnLst>
    <p:bldLst>
      <p:bldP spid="25" grpId="0"/>
      <p:bldP spid="25" grpId="1"/>
      <p:bldP spid="26" grpId="0"/>
      <p:bldP spid="26" grpId="1"/>
      <p:bldP spid="56" grpId="0"/>
      <p:bldP spid="5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TextBox 24"/>
          <p:cNvSpPr txBox="1"/>
          <p:nvPr>
            <p:custDataLst>
              <p:tags r:id="rId1"/>
            </p:custDataLst>
          </p:nvPr>
        </p:nvSpPr>
        <p:spPr>
          <a:xfrm>
            <a:off x="1671955" y="1034415"/>
            <a:ext cx="6719570" cy="589280"/>
          </a:xfrm>
          <a:prstGeom prst="rect">
            <a:avLst/>
          </a:prstGeom>
          <a:noFill/>
        </p:spPr>
        <p:txBody>
          <a:bodyPr wrap="square" rtlCol="0">
            <a:spAutoFit/>
          </a:bodyPr>
          <a:lstStyle/>
          <a:p>
            <a:pPr>
              <a:lnSpc>
                <a:spcPct val="90000"/>
              </a:lnSpc>
            </a:pPr>
            <a:r>
              <a:rPr lang="en-US" altLang="zh-CN" sz="36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Asset Tokenization </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资产</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上链</a:t>
            </a:r>
            <a:endPar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6" name="TextBox 25"/>
          <p:cNvSpPr txBox="1"/>
          <p:nvPr>
            <p:custDataLst>
              <p:tags r:id="rId2"/>
            </p:custDataLst>
          </p:nvPr>
        </p:nvSpPr>
        <p:spPr>
          <a:xfrm>
            <a:off x="1681346" y="607058"/>
            <a:ext cx="2606040" cy="414020"/>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Arial" panose="020B0604020202020204" pitchFamily="34" charset="0"/>
              </a:rPr>
              <a:t>The WEB3 Evolution</a:t>
            </a:r>
            <a:r>
              <a:rPr lang="en-US" sz="1400" dirty="0">
                <a:solidFill>
                  <a:schemeClr val="tx1">
                    <a:lumMod val="65000"/>
                    <a:lumOff val="35000"/>
                  </a:schemeClr>
                </a:solidFill>
                <a:cs typeface="Arial" panose="020B0604020202020204" pitchFamily="34" charset="0"/>
              </a:rPr>
              <a:t> </a:t>
            </a:r>
            <a:r>
              <a:rPr lang="zh-CN" altLang="en-US" sz="1400" dirty="0">
                <a:solidFill>
                  <a:schemeClr val="tx1">
                    <a:lumMod val="50000"/>
                    <a:lumOff val="50000"/>
                  </a:schemeClr>
                </a:solidFill>
                <a:cs typeface="Arial" panose="020B0604020202020204" pitchFamily="34" charset="0"/>
              </a:rPr>
              <a:t>游戏链化</a:t>
            </a:r>
            <a:endParaRPr lang="zh-CN" altLang="en-US" sz="1400" dirty="0">
              <a:solidFill>
                <a:schemeClr val="tx1">
                  <a:lumMod val="50000"/>
                  <a:lumOff val="50000"/>
                </a:schemeClr>
              </a:solidFill>
              <a:cs typeface="Arial" panose="020B0604020202020204" pitchFamily="34" charset="0"/>
            </a:endParaRPr>
          </a:p>
        </p:txBody>
      </p:sp>
      <p:sp>
        <p:nvSpPr>
          <p:cNvPr id="56" name="TextBox 26"/>
          <p:cNvSpPr txBox="1"/>
          <p:nvPr>
            <p:custDataLst>
              <p:tags r:id="rId3"/>
            </p:custDataLst>
          </p:nvPr>
        </p:nvSpPr>
        <p:spPr>
          <a:xfrm>
            <a:off x="1674495" y="1679575"/>
            <a:ext cx="8470265" cy="568325"/>
          </a:xfrm>
          <a:prstGeom prst="rect">
            <a:avLst/>
          </a:prstGeom>
          <a:noFill/>
        </p:spPr>
        <p:txBody>
          <a:bodyPr wrap="square">
            <a:spAutoFit/>
          </a:bodyPr>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sym typeface="+mn-ea"/>
              </a:rPr>
              <a:t>In-game equipment and skins both support tokenization </a:t>
            </a:r>
            <a:r>
              <a:rPr lang="zh-CN" altLang="en-US" sz="1000">
                <a:solidFill>
                  <a:schemeClr val="bg2">
                    <a:lumMod val="50000"/>
                  </a:schemeClr>
                </a:solidFill>
                <a:sym typeface="+mn-ea"/>
              </a:rPr>
              <a:t>游戏内装备和皮肤均支持</a:t>
            </a:r>
            <a:r>
              <a:rPr lang="zh-CN" altLang="en-US" sz="1000">
                <a:solidFill>
                  <a:schemeClr val="bg2">
                    <a:lumMod val="50000"/>
                  </a:schemeClr>
                </a:solidFill>
                <a:sym typeface="+mn-ea"/>
              </a:rPr>
              <a:t>上链</a:t>
            </a:r>
            <a:endParaRPr lang="zh-CN" altLang="en-US" sz="1000">
              <a:solidFill>
                <a:schemeClr val="bg2">
                  <a:lumMod val="50000"/>
                </a:schemeClr>
              </a:solidFill>
              <a:sym typeface="+mn-ea"/>
            </a:endParaRPr>
          </a:p>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The current video demonstrates the process of tokenizing skins </a:t>
            </a:r>
            <a:r>
              <a:rPr lang="zh-CN" altLang="en-US" sz="1000">
                <a:solidFill>
                  <a:schemeClr val="tx1">
                    <a:lumMod val="65000"/>
                    <a:lumOff val="35000"/>
                  </a:schemeClr>
                </a:solidFill>
              </a:rPr>
              <a:t>当前视频演示的是皮肤上链的</a:t>
            </a:r>
            <a:r>
              <a:rPr lang="zh-CN" altLang="en-US" sz="1000">
                <a:solidFill>
                  <a:schemeClr val="tx1">
                    <a:lumMod val="65000"/>
                    <a:lumOff val="35000"/>
                  </a:schemeClr>
                </a:solidFill>
              </a:rPr>
              <a:t>过程</a:t>
            </a:r>
            <a:endParaRPr lang="zh-CN" altLang="en-US" sz="1000">
              <a:solidFill>
                <a:schemeClr val="tx1">
                  <a:lumMod val="65000"/>
                  <a:lumOff val="35000"/>
                </a:schemeClr>
              </a:solidFill>
            </a:endParaRPr>
          </a:p>
        </p:txBody>
      </p:sp>
      <p:pic>
        <p:nvPicPr>
          <p:cNvPr id="2" name="2">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1752600" y="2303780"/>
            <a:ext cx="7679999" cy="4320000"/>
          </a:xfrm>
          <a:prstGeom prst="rect">
            <a:avLst/>
          </a:prstGeom>
        </p:spPr>
      </p:pic>
      <p:sp>
        <p:nvSpPr>
          <p:cNvPr id="3" name="TextBox 26"/>
          <p:cNvSpPr txBox="1"/>
          <p:nvPr>
            <p:custDataLst>
              <p:tags r:id="rId7"/>
            </p:custDataLst>
          </p:nvPr>
        </p:nvSpPr>
        <p:spPr>
          <a:xfrm>
            <a:off x="1860550" y="6065520"/>
            <a:ext cx="3009900" cy="291465"/>
          </a:xfrm>
          <a:prstGeom prst="rect">
            <a:avLst/>
          </a:prstGeom>
          <a:noFill/>
        </p:spPr>
        <p:txBody>
          <a:bodyPr wrap="square">
            <a:spAutoFit/>
          </a:bodyPr>
          <a:p>
            <a:pPr indent="0" algn="ctr">
              <a:lnSpc>
                <a:spcPct val="130000"/>
              </a:lnSpc>
              <a:spcBef>
                <a:spcPts val="0"/>
              </a:spcBef>
              <a:spcAft>
                <a:spcPts val="600"/>
              </a:spcAft>
              <a:buFont typeface="Arial" panose="020B0604020202020204" pitchFamily="34" charset="0"/>
              <a:buNone/>
            </a:pPr>
            <a:r>
              <a:rPr lang="zh-CN" altLang="en-US" sz="1000">
                <a:solidFill>
                  <a:schemeClr val="tx1"/>
                </a:solidFill>
                <a:highlight>
                  <a:srgbClr val="C0C0C0"/>
                </a:highlight>
              </a:rPr>
              <a:t>红色叹号为重要日志特殊标识，而非报错。</a:t>
            </a:r>
            <a:endParaRPr lang="zh-CN" altLang="en-US" sz="1000">
              <a:solidFill>
                <a:schemeClr val="tx1"/>
              </a:solidFill>
              <a:highlight>
                <a:srgbClr val="C0C0C0"/>
              </a:highlight>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63" presetClass="path" presetSubtype="0" accel="14000" decel="86000" fill="hold" grpId="1" nodeType="withEffect">
                                  <p:stCondLst>
                                    <p:cond delay="0"/>
                                  </p:stCondLst>
                                  <p:childTnLst>
                                    <p:animMotion origin="layout" path="M 5E-6 4.07407E-6 L 5E-6 0.20138 " pathEditMode="relative" rAng="0" ptsTypes="AA">
                                      <p:cBhvr>
                                        <p:cTn id="19" dur="1500" spd="-100000" fill="hold"/>
                                        <p:tgtEl>
                                          <p:spTgt spid="56"/>
                                        </p:tgtEl>
                                        <p:attrNameLst>
                                          <p:attrName>ppt_x</p:attrName>
                                          <p:attrName>ppt_y</p:attrName>
                                        </p:attrNameLst>
                                      </p:cBhvr>
                                      <p:rCtr x="0" y="10069"/>
                                    </p:animMotion>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63" presetClass="path" presetSubtype="0" accel="14000" decel="86000" fill="hold" nodeType="withEffect">
                                  <p:stCondLst>
                                    <p:cond delay="0"/>
                                  </p:stCondLst>
                                  <p:childTnLst>
                                    <p:animMotion origin="layout" path="M 5E-6 4.07407E-6 L 5E-6 0.20138 " pathEditMode="relative" rAng="0" ptsTypes="AA">
                                      <p:cBhvr>
                                        <p:cTn id="24" dur="1500" spd="-100000" fill="hold"/>
                                        <p:tgtEl>
                                          <p:spTgt spid="2"/>
                                        </p:tgtEl>
                                        <p:attrNameLst>
                                          <p:attrName>ppt_x</p:attrName>
                                          <p:attrName>ppt_y</p:attrName>
                                        </p:attrNameLst>
                                      </p:cBhvr>
                                      <p:rCtr x="0" y="10069"/>
                                    </p:animMotion>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63" presetClass="path" presetSubtype="0" accel="14000" decel="86000" fill="hold" grpId="1" nodeType="withEffect">
                                  <p:stCondLst>
                                    <p:cond delay="0"/>
                                  </p:stCondLst>
                                  <p:childTnLst>
                                    <p:animMotion origin="layout" path="M 5E-6 4.07407E-6 L 5E-6 0.20138 " pathEditMode="relative" rAng="0" ptsTypes="AA">
                                      <p:cBhvr>
                                        <p:cTn id="29" dur="1500" spd="-100000" fill="hold"/>
                                        <p:tgtEl>
                                          <p:spTgt spid="3"/>
                                        </p:tgtEl>
                                        <p:attrNameLst>
                                          <p:attrName>ppt_x</p:attrName>
                                          <p:attrName>ppt_y</p:attrName>
                                        </p:attrNameLst>
                                      </p:cBhvr>
                                      <p:rCtr x="0" y="10069"/>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p:cTn id="30" fill="hold" display="1">
                  <p:stCondLst>
                    <p:cond delay="indefinite"/>
                  </p:stCondLst>
                </p:cTn>
                <p:tgtEl>
                  <p:spTgt spid="2"/>
                </p:tgtEl>
              </p:cMediaNode>
            </p:video>
          </p:childTnLst>
        </p:cTn>
      </p:par>
    </p:tnLst>
    <p:bldLst>
      <p:bldP spid="25" grpId="0"/>
      <p:bldP spid="25" grpId="1"/>
      <p:bldP spid="26" grpId="0"/>
      <p:bldP spid="26" grpId="1"/>
      <p:bldP spid="56" grpId="0"/>
      <p:bldP spid="56" grpId="1"/>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TextBox 24"/>
          <p:cNvSpPr txBox="1"/>
          <p:nvPr>
            <p:custDataLst>
              <p:tags r:id="rId1"/>
            </p:custDataLst>
          </p:nvPr>
        </p:nvSpPr>
        <p:spPr>
          <a:xfrm>
            <a:off x="1671955" y="1034415"/>
            <a:ext cx="8421370" cy="589280"/>
          </a:xfrm>
          <a:prstGeom prst="rect">
            <a:avLst/>
          </a:prstGeom>
          <a:noFill/>
        </p:spPr>
        <p:txBody>
          <a:bodyPr wrap="square" rtlCol="0">
            <a:spAutoFit/>
          </a:bodyPr>
          <a:lstStyle/>
          <a:p>
            <a:pPr>
              <a:lnSpc>
                <a:spcPct val="90000"/>
              </a:lnSpc>
            </a:pPr>
            <a:r>
              <a:rPr lang="en-US" altLang="zh-CN" sz="3600" b="1">
                <a:solidFill>
                  <a:schemeClr val="tx1">
                    <a:lumMod val="65000"/>
                    <a:lumOff val="35000"/>
                  </a:schemeClr>
                </a:solidFill>
                <a:sym typeface="+mn-ea"/>
              </a:rPr>
              <a:t>In-game APTOS wallet</a:t>
            </a:r>
            <a:r>
              <a:rPr lang="en-US" altLang="zh-CN" sz="36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 </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内置钱包</a:t>
            </a:r>
            <a:endParaRPr lang="en-US" altLang="zh-CN"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6" name="TextBox 25"/>
          <p:cNvSpPr txBox="1"/>
          <p:nvPr>
            <p:custDataLst>
              <p:tags r:id="rId2"/>
            </p:custDataLst>
          </p:nvPr>
        </p:nvSpPr>
        <p:spPr>
          <a:xfrm>
            <a:off x="1681346" y="607058"/>
            <a:ext cx="2606040" cy="414020"/>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Arial" panose="020B0604020202020204" pitchFamily="34" charset="0"/>
              </a:rPr>
              <a:t>The WEB3 Evolution</a:t>
            </a:r>
            <a:r>
              <a:rPr lang="en-US" sz="1400" dirty="0">
                <a:solidFill>
                  <a:schemeClr val="tx1">
                    <a:lumMod val="65000"/>
                    <a:lumOff val="35000"/>
                  </a:schemeClr>
                </a:solidFill>
                <a:cs typeface="Arial" panose="020B0604020202020204" pitchFamily="34" charset="0"/>
              </a:rPr>
              <a:t> </a:t>
            </a:r>
            <a:r>
              <a:rPr lang="zh-CN" altLang="en-US" sz="1400" dirty="0">
                <a:solidFill>
                  <a:schemeClr val="tx1">
                    <a:lumMod val="50000"/>
                    <a:lumOff val="50000"/>
                  </a:schemeClr>
                </a:solidFill>
                <a:cs typeface="Arial" panose="020B0604020202020204" pitchFamily="34" charset="0"/>
              </a:rPr>
              <a:t>游戏链化</a:t>
            </a:r>
            <a:endParaRPr lang="zh-CN" altLang="en-US" sz="1400" dirty="0">
              <a:solidFill>
                <a:schemeClr val="tx1">
                  <a:lumMod val="50000"/>
                  <a:lumOff val="50000"/>
                </a:schemeClr>
              </a:solidFill>
              <a:cs typeface="Arial" panose="020B0604020202020204" pitchFamily="34" charset="0"/>
            </a:endParaRPr>
          </a:p>
        </p:txBody>
      </p:sp>
      <p:sp>
        <p:nvSpPr>
          <p:cNvPr id="56" name="TextBox 26"/>
          <p:cNvSpPr txBox="1"/>
          <p:nvPr>
            <p:custDataLst>
              <p:tags r:id="rId3"/>
            </p:custDataLst>
          </p:nvPr>
        </p:nvSpPr>
        <p:spPr>
          <a:xfrm>
            <a:off x="1674495" y="1679575"/>
            <a:ext cx="8470265" cy="568325"/>
          </a:xfrm>
          <a:prstGeom prst="rect">
            <a:avLst/>
          </a:prstGeom>
          <a:noFill/>
        </p:spPr>
        <p:txBody>
          <a:bodyPr wrap="square">
            <a:spAutoFit/>
          </a:bodyPr>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In-game APTOS wallet </a:t>
            </a:r>
            <a:r>
              <a:rPr lang="zh-CN" altLang="en-US" sz="1000">
                <a:solidFill>
                  <a:schemeClr val="tx1">
                    <a:lumMod val="65000"/>
                    <a:lumOff val="35000"/>
                  </a:schemeClr>
                </a:solidFill>
              </a:rPr>
              <a:t>游戏</a:t>
            </a:r>
            <a:r>
              <a:rPr lang="en-US" altLang="zh-CN" sz="1000">
                <a:solidFill>
                  <a:schemeClr val="tx1">
                    <a:lumMod val="50000"/>
                    <a:lumOff val="50000"/>
                  </a:schemeClr>
                </a:solidFill>
                <a:sym typeface="+mn-ea"/>
              </a:rPr>
              <a:t>内置APTOS</a:t>
            </a:r>
            <a:r>
              <a:rPr lang="zh-CN" altLang="en-US" sz="1000">
                <a:solidFill>
                  <a:schemeClr val="tx1">
                    <a:lumMod val="50000"/>
                    <a:lumOff val="50000"/>
                  </a:schemeClr>
                </a:solidFill>
                <a:sym typeface="+mn-ea"/>
              </a:rPr>
              <a:t>钱包</a:t>
            </a:r>
            <a:endParaRPr lang="en-US" altLang="zh-CN" sz="1000">
              <a:solidFill>
                <a:schemeClr val="tx1">
                  <a:lumMod val="65000"/>
                  <a:lumOff val="35000"/>
                </a:schemeClr>
              </a:solidFill>
            </a:endParaRPr>
          </a:p>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Store APT. and NFT assets, and support deposits and transfers </a:t>
            </a:r>
            <a:r>
              <a:rPr lang="zh-CN" altLang="en-US" sz="1000">
                <a:solidFill>
                  <a:schemeClr val="bg2">
                    <a:lumMod val="50000"/>
                  </a:schemeClr>
                </a:solidFill>
              </a:rPr>
              <a:t>存储代币和</a:t>
            </a:r>
            <a:r>
              <a:rPr lang="en-US" altLang="zh-CN" sz="1000">
                <a:solidFill>
                  <a:schemeClr val="bg2">
                    <a:lumMod val="50000"/>
                  </a:schemeClr>
                </a:solidFill>
              </a:rPr>
              <a:t>NFT</a:t>
            </a:r>
            <a:r>
              <a:rPr lang="zh-CN" altLang="en-US" sz="1000">
                <a:solidFill>
                  <a:schemeClr val="bg2">
                    <a:lumMod val="50000"/>
                  </a:schemeClr>
                </a:solidFill>
              </a:rPr>
              <a:t>资产，并支持充值及转账</a:t>
            </a:r>
            <a:endParaRPr lang="zh-CN" altLang="en-US" sz="1000">
              <a:solidFill>
                <a:schemeClr val="bg2">
                  <a:lumMod val="50000"/>
                </a:schemeClr>
              </a:solidFill>
            </a:endParaRPr>
          </a:p>
        </p:txBody>
      </p:sp>
      <p:pic>
        <p:nvPicPr>
          <p:cNvPr id="2" name="3">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1681480" y="2378710"/>
            <a:ext cx="7679999" cy="432000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63" presetClass="path" presetSubtype="0" accel="14000" decel="86000" fill="hold" grpId="1" nodeType="withEffect">
                                  <p:stCondLst>
                                    <p:cond delay="0"/>
                                  </p:stCondLst>
                                  <p:childTnLst>
                                    <p:animMotion origin="layout" path="M 5E-6 4.07407E-6 L 5E-6 0.20138 " pathEditMode="relative" rAng="0" ptsTypes="AA">
                                      <p:cBhvr>
                                        <p:cTn id="19" dur="1500" spd="-100000" fill="hold"/>
                                        <p:tgtEl>
                                          <p:spTgt spid="56"/>
                                        </p:tgtEl>
                                        <p:attrNameLst>
                                          <p:attrName>ppt_x</p:attrName>
                                          <p:attrName>ppt_y</p:attrName>
                                        </p:attrNameLst>
                                      </p:cBhvr>
                                      <p:rCtr x="0" y="10069"/>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p:cTn id="20" fill="hold" display="1">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additive="base">
                                        <p:cTn id="25" dur="1" fill="hold"/>
                                        <p:tgtEl>
                                          <p:spTgt spid="2"/>
                                        </p:tgtEl>
                                      </p:cBhvr>
                                    </p:cmd>
                                  </p:childTnLst>
                                </p:cTn>
                              </p:par>
                            </p:childTnLst>
                          </p:cTn>
                        </p:par>
                      </p:childTnLst>
                    </p:cTn>
                  </p:par>
                </p:childTnLst>
              </p:cTn>
              <p:nextCondLst>
                <p:cond evt="onClick" delay="0">
                  <p:tgtEl>
                    <p:spTgt spid="2"/>
                  </p:tgtEl>
                </p:cond>
              </p:nextCondLst>
            </p:seq>
          </p:childTnLst>
        </p:cTn>
      </p:par>
    </p:tnLst>
    <p:bldLst>
      <p:bldP spid="25" grpId="0"/>
      <p:bldP spid="25" grpId="1"/>
      <p:bldP spid="26" grpId="0"/>
      <p:bldP spid="26" grpId="1"/>
      <p:bldP spid="56" grpId="0"/>
      <p:bldP spid="5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TextBox 24"/>
          <p:cNvSpPr txBox="1"/>
          <p:nvPr>
            <p:custDataLst>
              <p:tags r:id="rId1"/>
            </p:custDataLst>
          </p:nvPr>
        </p:nvSpPr>
        <p:spPr>
          <a:xfrm>
            <a:off x="1671955" y="1034415"/>
            <a:ext cx="9030335" cy="589280"/>
          </a:xfrm>
          <a:prstGeom prst="rect">
            <a:avLst/>
          </a:prstGeom>
          <a:noFill/>
        </p:spPr>
        <p:txBody>
          <a:bodyPr wrap="square" rtlCol="0">
            <a:spAutoFit/>
          </a:bodyPr>
          <a:lstStyle/>
          <a:p>
            <a:pPr>
              <a:lnSpc>
                <a:spcPct val="90000"/>
              </a:lnSpc>
            </a:pPr>
            <a:r>
              <a:rPr lang="en-US" altLang="zh-CN" sz="36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Decentralized Marketplace </a:t>
            </a:r>
            <a:r>
              <a:rPr lang="zh-CN" altLang="en-US"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内置交</a:t>
            </a:r>
            <a:r>
              <a:rPr lang="en-US" altLang="zh-CN"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易市场</a:t>
            </a:r>
            <a:endParaRPr lang="en-US" altLang="zh-CN"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6" name="TextBox 25"/>
          <p:cNvSpPr txBox="1"/>
          <p:nvPr>
            <p:custDataLst>
              <p:tags r:id="rId2"/>
            </p:custDataLst>
          </p:nvPr>
        </p:nvSpPr>
        <p:spPr>
          <a:xfrm>
            <a:off x="1681346" y="607058"/>
            <a:ext cx="2606040" cy="414020"/>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Arial" panose="020B0604020202020204" pitchFamily="34" charset="0"/>
              </a:rPr>
              <a:t>The WEB3 Evolution</a:t>
            </a:r>
            <a:r>
              <a:rPr lang="en-US" sz="1400" dirty="0">
                <a:solidFill>
                  <a:schemeClr val="tx1">
                    <a:lumMod val="65000"/>
                    <a:lumOff val="35000"/>
                  </a:schemeClr>
                </a:solidFill>
                <a:cs typeface="Arial" panose="020B0604020202020204" pitchFamily="34" charset="0"/>
                <a:sym typeface="+mn-ea"/>
              </a:rPr>
              <a:t> </a:t>
            </a:r>
            <a:r>
              <a:rPr lang="zh-CN" altLang="en-US" sz="1400" dirty="0">
                <a:solidFill>
                  <a:schemeClr val="tx1">
                    <a:lumMod val="50000"/>
                    <a:lumOff val="50000"/>
                  </a:schemeClr>
                </a:solidFill>
                <a:cs typeface="Arial" panose="020B0604020202020204" pitchFamily="34" charset="0"/>
                <a:sym typeface="+mn-ea"/>
              </a:rPr>
              <a:t>游戏链化</a:t>
            </a:r>
            <a:r>
              <a:rPr lang="en-US" sz="1400" dirty="0">
                <a:solidFill>
                  <a:schemeClr val="tx1">
                    <a:lumMod val="65000"/>
                    <a:lumOff val="35000"/>
                  </a:schemeClr>
                </a:solidFill>
                <a:cs typeface="Arial" panose="020B0604020202020204" pitchFamily="34" charset="0"/>
              </a:rPr>
              <a:t> </a:t>
            </a:r>
            <a:endParaRPr lang="en-US" sz="1400" dirty="0">
              <a:solidFill>
                <a:schemeClr val="tx1">
                  <a:lumMod val="65000"/>
                  <a:lumOff val="35000"/>
                </a:schemeClr>
              </a:solidFill>
              <a:cs typeface="Arial" panose="020B0604020202020204" pitchFamily="34" charset="0"/>
            </a:endParaRPr>
          </a:p>
        </p:txBody>
      </p:sp>
      <p:sp>
        <p:nvSpPr>
          <p:cNvPr id="56" name="TextBox 26"/>
          <p:cNvSpPr txBox="1"/>
          <p:nvPr>
            <p:custDataLst>
              <p:tags r:id="rId3"/>
            </p:custDataLst>
          </p:nvPr>
        </p:nvSpPr>
        <p:spPr>
          <a:xfrm>
            <a:off x="1674495" y="1679575"/>
            <a:ext cx="7867015" cy="568325"/>
          </a:xfrm>
          <a:prstGeom prst="rect">
            <a:avLst/>
          </a:prstGeom>
          <a:noFill/>
        </p:spPr>
        <p:txBody>
          <a:bodyPr wrap="square">
            <a:spAutoFit/>
          </a:bodyPr>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Built-in cross-game NFT exchange (supporting the APTOS chain) </a:t>
            </a:r>
            <a:r>
              <a:rPr lang="en-US" altLang="zh-CN" sz="1000">
                <a:solidFill>
                  <a:schemeClr val="tx1">
                    <a:lumMod val="50000"/>
                    <a:lumOff val="50000"/>
                  </a:schemeClr>
                </a:solidFill>
              </a:rPr>
              <a:t>内置跨游戏NFT交易所（支持APTOS链）</a:t>
            </a:r>
            <a:endParaRPr lang="en-US" altLang="zh-CN" sz="1000">
              <a:solidFill>
                <a:schemeClr val="tx1">
                  <a:lumMod val="65000"/>
                  <a:lumOff val="35000"/>
                </a:schemeClr>
              </a:solidFill>
            </a:endParaRPr>
          </a:p>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Royalty Automation: 5% creator cut enforced by smart contracts </a:t>
            </a:r>
            <a:r>
              <a:rPr lang="en-US" altLang="zh-CN" sz="1000">
                <a:solidFill>
                  <a:schemeClr val="tx1">
                    <a:lumMod val="50000"/>
                    <a:lumOff val="50000"/>
                  </a:schemeClr>
                </a:solidFill>
              </a:rPr>
              <a:t>智能合约自动分润（开发者抽成5%→链上执行）</a:t>
            </a:r>
            <a:endParaRPr lang="en-US" altLang="zh-CN" sz="1000">
              <a:solidFill>
                <a:schemeClr val="tx1">
                  <a:lumMod val="50000"/>
                  <a:lumOff val="50000"/>
                </a:schemeClr>
              </a:solidFill>
            </a:endParaRPr>
          </a:p>
        </p:txBody>
      </p:sp>
      <p:pic>
        <p:nvPicPr>
          <p:cNvPr id="2" name="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rcRect/>
          <a:stretch>
            <a:fillRect/>
          </a:stretch>
        </p:blipFill>
        <p:spPr>
          <a:xfrm>
            <a:off x="1861820" y="2303780"/>
            <a:ext cx="7679999" cy="432000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63" presetClass="path" presetSubtype="0" accel="14000" decel="86000" fill="hold" grpId="1" nodeType="withEffect">
                                  <p:stCondLst>
                                    <p:cond delay="0"/>
                                  </p:stCondLst>
                                  <p:childTnLst>
                                    <p:animMotion origin="layout" path="M 5E-6 4.07407E-6 L 5E-6 0.20138 " pathEditMode="relative" rAng="0" ptsTypes="AA">
                                      <p:cBhvr>
                                        <p:cTn id="19" dur="1500" spd="-100000" fill="hold"/>
                                        <p:tgtEl>
                                          <p:spTgt spid="56"/>
                                        </p:tgtEl>
                                        <p:attrNameLst>
                                          <p:attrName>ppt_x</p:attrName>
                                          <p:attrName>ppt_y</p:attrName>
                                        </p:attrNameLst>
                                      </p:cBhvr>
                                      <p:rCtr x="0" y="10069"/>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p:cTn id="20" fill="hold" display="1">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additive="base">
                                        <p:cTn id="25" dur="1" fill="hold"/>
                                        <p:tgtEl>
                                          <p:spTgt spid="2"/>
                                        </p:tgtEl>
                                      </p:cBhvr>
                                    </p:cmd>
                                  </p:childTnLst>
                                </p:cTn>
                              </p:par>
                            </p:childTnLst>
                          </p:cTn>
                        </p:par>
                      </p:childTnLst>
                    </p:cTn>
                  </p:par>
                </p:childTnLst>
              </p:cTn>
              <p:nextCondLst>
                <p:cond evt="onClick" delay="0">
                  <p:tgtEl>
                    <p:spTgt spid="2"/>
                  </p:tgtEl>
                </p:cond>
              </p:nextCondLst>
            </p:seq>
          </p:childTnLst>
        </p:cTn>
      </p:par>
    </p:tnLst>
    <p:bldLst>
      <p:bldP spid="25" grpId="0"/>
      <p:bldP spid="25" grpId="1"/>
      <p:bldP spid="26" grpId="0"/>
      <p:bldP spid="26" grpId="1"/>
      <p:bldP spid="56" grpId="0"/>
      <p:bldP spid="5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TextBox 24"/>
          <p:cNvSpPr txBox="1"/>
          <p:nvPr>
            <p:custDataLst>
              <p:tags r:id="rId1"/>
            </p:custDataLst>
          </p:nvPr>
        </p:nvSpPr>
        <p:spPr>
          <a:xfrm>
            <a:off x="1671955" y="1034415"/>
            <a:ext cx="9030335" cy="589280"/>
          </a:xfrm>
          <a:prstGeom prst="rect">
            <a:avLst/>
          </a:prstGeom>
          <a:noFill/>
        </p:spPr>
        <p:txBody>
          <a:bodyPr wrap="square" rtlCol="0">
            <a:spAutoFit/>
          </a:bodyPr>
          <a:lstStyle/>
          <a:p>
            <a:pPr>
              <a:lnSpc>
                <a:spcPct val="90000"/>
              </a:lnSpc>
            </a:pPr>
            <a:r>
              <a:rPr lang="en-US" altLang="zh-CN" sz="3600" b="1">
                <a:solidFill>
                  <a:schemeClr val="tx1"/>
                </a:solidFill>
                <a:effectLst>
                  <a:outerShdw blurRad="38100" dist="19050" dir="2700000" algn="tl" rotWithShape="0">
                    <a:schemeClr val="dk1">
                      <a:alpha val="40000"/>
                    </a:schemeClr>
                  </a:outerShdw>
                </a:effectLst>
                <a:latin typeface="+mj-lt"/>
                <a:cs typeface="Arial" panose="020B0604020202020204" pitchFamily="34" charset="0"/>
              </a:rPr>
              <a:t>AI-Powered Asset Generation </a:t>
            </a:r>
            <a:r>
              <a:rPr lang="en-US" altLang="zh-CN"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rPr>
              <a:t>AI资产生成</a:t>
            </a:r>
            <a:endParaRPr lang="en-US" altLang="zh-CN" sz="3600" b="1">
              <a:solidFill>
                <a:schemeClr val="tx1">
                  <a:lumMod val="50000"/>
                  <a:lumOff val="50000"/>
                </a:schemeClr>
              </a:solidFill>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6" name="TextBox 25"/>
          <p:cNvSpPr txBox="1"/>
          <p:nvPr>
            <p:custDataLst>
              <p:tags r:id="rId2"/>
            </p:custDataLst>
          </p:nvPr>
        </p:nvSpPr>
        <p:spPr>
          <a:xfrm>
            <a:off x="1681346" y="607058"/>
            <a:ext cx="2606040" cy="414020"/>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cs typeface="Arial" panose="020B0604020202020204" pitchFamily="34" charset="0"/>
              </a:rPr>
              <a:t>The WEB3 Evolution</a:t>
            </a:r>
            <a:r>
              <a:rPr lang="en-US" sz="1400" dirty="0">
                <a:solidFill>
                  <a:schemeClr val="tx1">
                    <a:lumMod val="65000"/>
                    <a:lumOff val="35000"/>
                  </a:schemeClr>
                </a:solidFill>
                <a:cs typeface="Arial" panose="020B0604020202020204" pitchFamily="34" charset="0"/>
                <a:sym typeface="+mn-ea"/>
              </a:rPr>
              <a:t> </a:t>
            </a:r>
            <a:r>
              <a:rPr lang="zh-CN" altLang="en-US" sz="1400" dirty="0">
                <a:solidFill>
                  <a:schemeClr val="tx1">
                    <a:lumMod val="50000"/>
                    <a:lumOff val="50000"/>
                  </a:schemeClr>
                </a:solidFill>
                <a:cs typeface="Arial" panose="020B0604020202020204" pitchFamily="34" charset="0"/>
                <a:sym typeface="+mn-ea"/>
              </a:rPr>
              <a:t>游戏链化</a:t>
            </a:r>
            <a:r>
              <a:rPr lang="en-US" sz="1400" dirty="0">
                <a:solidFill>
                  <a:schemeClr val="tx1">
                    <a:lumMod val="65000"/>
                    <a:lumOff val="35000"/>
                  </a:schemeClr>
                </a:solidFill>
                <a:cs typeface="Arial" panose="020B0604020202020204" pitchFamily="34" charset="0"/>
              </a:rPr>
              <a:t> </a:t>
            </a:r>
            <a:endParaRPr lang="en-US" sz="1400" dirty="0">
              <a:solidFill>
                <a:schemeClr val="tx1">
                  <a:lumMod val="65000"/>
                  <a:lumOff val="35000"/>
                </a:schemeClr>
              </a:solidFill>
              <a:cs typeface="Arial" panose="020B0604020202020204" pitchFamily="34" charset="0"/>
            </a:endParaRPr>
          </a:p>
        </p:txBody>
      </p:sp>
      <p:sp>
        <p:nvSpPr>
          <p:cNvPr id="56" name="TextBox 26"/>
          <p:cNvSpPr txBox="1"/>
          <p:nvPr>
            <p:custDataLst>
              <p:tags r:id="rId3"/>
            </p:custDataLst>
          </p:nvPr>
        </p:nvSpPr>
        <p:spPr>
          <a:xfrm>
            <a:off x="1674495" y="1679575"/>
            <a:ext cx="7867015" cy="568325"/>
          </a:xfrm>
          <a:prstGeom prst="rect">
            <a:avLst/>
          </a:prstGeom>
          <a:noFill/>
        </p:spPr>
        <p:txBody>
          <a:bodyPr wrap="square">
            <a:spAutoFit/>
          </a:bodyPr>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Based on AI technology, it supports users in directly creating on-chain game assets </a:t>
            </a:r>
            <a:r>
              <a:rPr lang="zh-CN" altLang="en-US" sz="1000">
                <a:solidFill>
                  <a:schemeClr val="tx1">
                    <a:lumMod val="50000"/>
                    <a:lumOff val="50000"/>
                  </a:schemeClr>
                </a:solidFill>
              </a:rPr>
              <a:t>基于</a:t>
            </a:r>
            <a:r>
              <a:rPr lang="en-US" altLang="zh-CN" sz="1000">
                <a:solidFill>
                  <a:schemeClr val="tx1">
                    <a:lumMod val="50000"/>
                    <a:lumOff val="50000"/>
                  </a:schemeClr>
                </a:solidFill>
              </a:rPr>
              <a:t>AI</a:t>
            </a:r>
            <a:r>
              <a:rPr lang="zh-CN" altLang="en-US" sz="1000">
                <a:solidFill>
                  <a:schemeClr val="tx1">
                    <a:lumMod val="50000"/>
                    <a:lumOff val="50000"/>
                  </a:schemeClr>
                </a:solidFill>
              </a:rPr>
              <a:t>技术，支持用户直接创造</a:t>
            </a:r>
            <a:r>
              <a:rPr lang="zh-CN" altLang="en-US" sz="1000">
                <a:solidFill>
                  <a:schemeClr val="tx1">
                    <a:lumMod val="50000"/>
                    <a:lumOff val="50000"/>
                  </a:schemeClr>
                </a:solidFill>
              </a:rPr>
              <a:t>链游戏资产</a:t>
            </a:r>
            <a:endParaRPr lang="en-US" altLang="zh-CN" sz="1000"/>
          </a:p>
          <a:p>
            <a:pPr marL="171450" indent="-171450">
              <a:lnSpc>
                <a:spcPct val="130000"/>
              </a:lnSpc>
              <a:spcBef>
                <a:spcPts val="0"/>
              </a:spcBef>
              <a:spcAft>
                <a:spcPts val="600"/>
              </a:spcAft>
              <a:buFont typeface="Arial" panose="020B0604020202020204" pitchFamily="34" charset="0"/>
              <a:buChar char="•"/>
            </a:pPr>
            <a:r>
              <a:rPr lang="en-US" altLang="zh-CN" sz="1000">
                <a:solidFill>
                  <a:schemeClr val="tx1">
                    <a:lumMod val="65000"/>
                    <a:lumOff val="35000"/>
                  </a:schemeClr>
                </a:solidFill>
              </a:rPr>
              <a:t>Players input text </a:t>
            </a:r>
            <a:r>
              <a:rPr lang="en-US" altLang="en-US" sz="1000">
                <a:solidFill>
                  <a:schemeClr val="tx1">
                    <a:lumMod val="65000"/>
                    <a:lumOff val="35000"/>
                  </a:schemeClr>
                </a:solidFill>
              </a:rPr>
              <a:t>→</a:t>
            </a:r>
            <a:r>
              <a:rPr lang="en-US" altLang="zh-CN" sz="1000">
                <a:solidFill>
                  <a:schemeClr val="tx1">
                    <a:lumMod val="65000"/>
                    <a:lumOff val="35000"/>
                  </a:schemeClr>
                </a:solidFill>
              </a:rPr>
              <a:t> Generate equipment </a:t>
            </a:r>
            <a:r>
              <a:rPr lang="en-US" altLang="en-US" sz="1000">
                <a:solidFill>
                  <a:schemeClr val="tx1">
                    <a:lumMod val="65000"/>
                    <a:lumOff val="35000"/>
                  </a:schemeClr>
                </a:solidFill>
              </a:rPr>
              <a:t>→</a:t>
            </a:r>
            <a:r>
              <a:rPr lang="en-US" altLang="zh-CN" sz="1000">
                <a:solidFill>
                  <a:schemeClr val="tx1">
                    <a:lumMod val="65000"/>
                    <a:lumOff val="35000"/>
                  </a:schemeClr>
                </a:solidFill>
              </a:rPr>
              <a:t> Click to tokenize</a:t>
            </a:r>
            <a:r>
              <a:rPr lang="en-US" altLang="zh-CN" sz="1000">
                <a:solidFill>
                  <a:schemeClr val="tx1">
                    <a:lumMod val="65000"/>
                    <a:lumOff val="35000"/>
                  </a:schemeClr>
                </a:solidFill>
              </a:rPr>
              <a:t> </a:t>
            </a:r>
            <a:r>
              <a:rPr lang="en-US" altLang="zh-CN" sz="1000">
                <a:solidFill>
                  <a:schemeClr val="tx1">
                    <a:lumMod val="50000"/>
                    <a:lumOff val="50000"/>
                  </a:schemeClr>
                </a:solidFill>
              </a:rPr>
              <a:t>玩家输入文案→生成装备→</a:t>
            </a:r>
            <a:r>
              <a:rPr lang="zh-CN" altLang="en-US" sz="1000">
                <a:solidFill>
                  <a:schemeClr val="tx1">
                    <a:lumMod val="50000"/>
                    <a:lumOff val="50000"/>
                  </a:schemeClr>
                </a:solidFill>
              </a:rPr>
              <a:t>点击</a:t>
            </a:r>
            <a:r>
              <a:rPr lang="en-US" altLang="zh-CN" sz="1000">
                <a:solidFill>
                  <a:schemeClr val="tx1">
                    <a:lumMod val="50000"/>
                    <a:lumOff val="50000"/>
                  </a:schemeClr>
                </a:solidFill>
              </a:rPr>
              <a:t>上链</a:t>
            </a:r>
            <a:endParaRPr lang="en-US" altLang="zh-CN" sz="1000">
              <a:solidFill>
                <a:schemeClr val="tx1">
                  <a:lumMod val="50000"/>
                  <a:lumOff val="50000"/>
                </a:schemeClr>
              </a:solidFill>
            </a:endParaRPr>
          </a:p>
        </p:txBody>
      </p:sp>
      <p:pic>
        <p:nvPicPr>
          <p:cNvPr id="2" name="5">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rcRect/>
          <a:stretch>
            <a:fillRect/>
          </a:stretch>
        </p:blipFill>
        <p:spPr>
          <a:xfrm>
            <a:off x="1767840" y="2355850"/>
            <a:ext cx="7679999" cy="432000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3" presetClass="path" presetSubtype="0" accel="14000" decel="86000" fill="hold" grpId="1" nodeType="withEffect">
                                  <p:stCondLst>
                                    <p:cond delay="0"/>
                                  </p:stCondLst>
                                  <p:childTnLst>
                                    <p:animMotion origin="layout" path="M 5E-6 4.07407E-6 L 5E-6 0.20138 " pathEditMode="relative" rAng="0" ptsTypes="AA">
                                      <p:cBhvr>
                                        <p:cTn id="9" dur="1250" spd="-100000" fill="hold"/>
                                        <p:tgtEl>
                                          <p:spTgt spid="25"/>
                                        </p:tgtEl>
                                        <p:attrNameLst>
                                          <p:attrName>ppt_x</p:attrName>
                                          <p:attrName>ppt_y</p:attrName>
                                        </p:attrNameLst>
                                      </p:cBhvr>
                                      <p:rCtr x="0" y="10069"/>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accel="14000" decel="86000" fill="hold" grpId="1" nodeType="withEffect">
                                  <p:stCondLst>
                                    <p:cond delay="0"/>
                                  </p:stCondLst>
                                  <p:childTnLst>
                                    <p:animMotion origin="layout" path="M 3.95833E-6 1.11111E-6 L 3.95833E-6 0.1125 " pathEditMode="relative" rAng="0" ptsTypes="AA">
                                      <p:cBhvr>
                                        <p:cTn id="14" dur="1250" spd="-100000" fill="hold"/>
                                        <p:tgtEl>
                                          <p:spTgt spid="26"/>
                                        </p:tgtEl>
                                        <p:attrNameLst>
                                          <p:attrName>ppt_x</p:attrName>
                                          <p:attrName>ppt_y</p:attrName>
                                        </p:attrNameLst>
                                      </p:cBhvr>
                                      <p:rCtr x="0" y="5625"/>
                                    </p:animMotion>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63" presetClass="path" presetSubtype="0" accel="14000" decel="86000" fill="hold" grpId="1" nodeType="withEffect">
                                  <p:stCondLst>
                                    <p:cond delay="0"/>
                                  </p:stCondLst>
                                  <p:childTnLst>
                                    <p:animMotion origin="layout" path="M 5E-6 4.07407E-6 L 5E-6 0.20138 " pathEditMode="relative" rAng="0" ptsTypes="AA">
                                      <p:cBhvr>
                                        <p:cTn id="19" dur="1500" spd="-100000" fill="hold"/>
                                        <p:tgtEl>
                                          <p:spTgt spid="56"/>
                                        </p:tgtEl>
                                        <p:attrNameLst>
                                          <p:attrName>ppt_x</p:attrName>
                                          <p:attrName>ppt_y</p:attrName>
                                        </p:attrNameLst>
                                      </p:cBhvr>
                                      <p:rCtr x="0" y="10069"/>
                                    </p:animMotion>
                                  </p:childTnLst>
                                </p:cTn>
                              </p:par>
                            </p:childTnLst>
                          </p:cTn>
                        </p:par>
                      </p:childTnLst>
                    </p:cTn>
                  </p:par>
                </p:childTnLst>
              </p:cTn>
              <p:prevCondLst>
                <p:cond evt="onPrev" delay="0">
                  <p:tgtEl>
                    <p:sldTgt/>
                  </p:tgtEl>
                </p:cond>
              </p:prevCondLst>
              <p:nextCondLst>
                <p:cond evt="onNext" delay="0">
                  <p:tgtEl>
                    <p:sldTgt/>
                  </p:tgtEl>
                </p:cond>
              </p:nextCondLst>
            </p:seq>
            <p:video fullScrn="0">
              <p:cMediaNode>
                <p:cTn id="20" fill="hold" display="1">
                  <p:stCondLst>
                    <p:cond delay="indefinite"/>
                  </p:stCondLst>
                </p:cTn>
                <p:tgtEl>
                  <p:spTgt spid="2"/>
                </p:tgtEl>
              </p:cMediaNode>
            </p:video>
            <p:seq concurrent="1" nextAc="seek">
              <p:cTn id="21" restart="whenNotActive" fill="hold" evtFilter="cancelBubble" nodeType="interactiveSeq">
                <p:stCondLst>
                  <p:cond evt="onClick" delay="0">
                    <p:tgtEl>
                      <p:spTgt spid="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additive="base">
                                        <p:cTn id="25" dur="1" fill="hold"/>
                                        <p:tgtEl>
                                          <p:spTgt spid="2"/>
                                        </p:tgtEl>
                                      </p:cBhvr>
                                    </p:cmd>
                                  </p:childTnLst>
                                </p:cTn>
                              </p:par>
                            </p:childTnLst>
                          </p:cTn>
                        </p:par>
                      </p:childTnLst>
                    </p:cTn>
                  </p:par>
                </p:childTnLst>
              </p:cTn>
              <p:nextCondLst>
                <p:cond evt="onClick" delay="0">
                  <p:tgtEl>
                    <p:spTgt spid="2"/>
                  </p:tgtEl>
                </p:cond>
              </p:nextCondLst>
            </p:seq>
          </p:childTnLst>
        </p:cTn>
      </p:par>
    </p:tnLst>
    <p:bldLst>
      <p:bldP spid="25" grpId="0"/>
      <p:bldP spid="25" grpId="1"/>
      <p:bldP spid="26" grpId="0"/>
      <p:bldP spid="26" grpId="1"/>
      <p:bldP spid="56" grpId="0"/>
      <p:bldP spid="56"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2*l_i*1_1"/>
  <p:tag name="KSO_WM_TEMPLATE_CATEGORY" val="diagram"/>
  <p:tag name="KSO_WM_TEMPLATE_INDEX" val="20230920"/>
  <p:tag name="KSO_WM_UNIT_LAYERLEVEL" val="1_1"/>
  <p:tag name="KSO_WM_TAG_VERSION" val="3.0"/>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gradient&quot;:[{&quot;brightness&quot;:0,&quot;colorType&quot;:2,&quot;pos&quot;:0.3799999952316284,&quot;rgb&quot;:&quot;#afc6ff&quot;,&quot;transparency&quot;:1},{&quot;brightness&quot;:0,&quot;colorType&quot;:1,&quot;foreColorIndex&quot;:5,&quot;pos&quot;:0.8500000238418579,&quot;transparency&quot;:0.3499999940395355}],&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DIAGRAM_USE_COLOR_VALUE" val="{&quot;color_scheme&quot;:1,&quot;color_type&quot;:1,&quot;theme_color_indexes&quot;:[5,5,5,5,5,5]}"/>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20_2*l_h_a*1_3_1"/>
  <p:tag name="KSO_WM_TEMPLATE_CATEGORY" val="diagram"/>
  <p:tag name="KSO_WM_TEMPLATE_INDEX" val="20230920"/>
  <p:tag name="KSO_WM_UNIT_LAYERLEVEL" val="1_1_1"/>
  <p:tag name="KSO_WM_TAG_VERSION" val="3.0"/>
  <p:tag name="KSO_WM_DIAGRAM_GROUP_CODE" val="l1-1"/>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5,5,5,5,5]}"/>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2*l_h_i*1_1_1"/>
  <p:tag name="KSO_WM_TEMPLATE_CATEGORY" val="diagram"/>
  <p:tag name="KSO_WM_TEMPLATE_INDEX" val="20230920"/>
  <p:tag name="KSO_WM_UNIT_LAYERLEVEL" val="1_1_1"/>
  <p:tag name="KSO_WM_TAG_VERSION" val="3.0"/>
  <p:tag name="KSO_WM_UNIT_SUBTYPE" val="d"/>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gradient&quot;:[{&quot;brightness&quot;:0,&quot;colorType&quot;:1,&quot;foreColorIndex&quot;:5,&quot;pos&quot;:0.5400000214576721,&quot;transparency&quot;:0},{&quot;brightness&quot;:0.4000000059604645,&quot;colorType&quot;:1,&quot;foreColorIndex&quot;:5,&quot;pos&quot;:0,&quot;transparency&quot;:0},{&quot;brightness&quot;:0,&quot;colorType&quot;:1,&quot;foreColorIndex&quot;:5,&quot;pos&quot;:0.8100000023841858,&quot;transparency&quot;:0},{&quot;brightness&quot;:0,&quot;colorType&quot;:1,&quot;foreColorIndex&quot;:5,&quot;pos&quot;:1,&quot;transparency&quot;:0}],&quot;type&quot;:3},&quot;glow&quot;:{&quot;colorType&quot;:0},&quot;line&quot;:{&quot;gradient&quot;:[{&quot;brightness&quot;:0,&quot;colorType&quot;:2,&quot;pos&quot;:0.3199999928474426,&quot;rgb&quot;:&quot;#f5f8ff&quot;,&quot;transparency&quot;:0},{&quot;brightness&quot;:0,&quot;colorType&quot;:2,&quot;pos&quot;:0,&quot;rgb&quot;:&quot;#a5beff&quot;,&quot;transparency&quot;:0},{&quot;brightness&quot;:0,&quot;colorType&quot;:2,&quot;pos&quot;:1,&quot;rgb&quot;:&quot;#f5f8ff&quot;,&quot;transparency&quot;:0},{&quot;brightness&quot;:0,&quot;colorType&quot;:2,&quot;pos&quot;:0.7099999785423279,&quot;rgb&quot;:&quot;#c3d4ff&quot;,&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FILL_TYPE" val="3"/>
  <p:tag name="KSO_WM_DIAGRAM_USE_COLOR_VALUE" val="{&quot;color_scheme&quot;:1,&quot;color_type&quot;:1,&quot;theme_color_indexes&quot;:[5,5,5,5,5,5]}"/>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2*l_h_i*1_2_2"/>
  <p:tag name="KSO_WM_TEMPLATE_CATEGORY" val="diagram"/>
  <p:tag name="KSO_WM_TEMPLATE_INDEX" val="20230920"/>
  <p:tag name="KSO_WM_UNIT_LAYERLEVEL" val="1_1_1"/>
  <p:tag name="KSO_WM_TAG_VERSION" val="3.0"/>
  <p:tag name="KSO_WM_UNIT_SUBTYPE" val="d"/>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gradient&quot;:[{&quot;brightness&quot;:0,&quot;colorType&quot;:1,&quot;foreColorIndex&quot;:6,&quot;pos&quot;:0.5400000214576721,&quot;transparency&quot;:0},{&quot;brightness&quot;:0.4000000059604645,&quot;colorType&quot;:1,&quot;foreColorIndex&quot;:6,&quot;pos&quot;:0,&quot;transparency&quot;:0},{&quot;brightness&quot;:0.4000000059604645,&quot;colorType&quot;:1,&quot;foreColorIndex&quot;:6,&quot;pos&quot;:1,&quot;transparency&quot;:0}],&quot;type&quot;:3},&quot;glow&quot;:{&quot;colorType&quot;:0},&quot;line&quot;:{&quot;gradient&quot;:[{&quot;brightness&quot;:0,&quot;colorType&quot;:2,&quot;pos&quot;:0.3199999928474426,&quot;rgb&quot;:&quot;#f5f8ff&quot;,&quot;transparency&quot;:0},{&quot;brightness&quot;:0.800000011920929,&quot;colorType&quot;:1,&quot;foreColorIndex&quot;:6,&quot;pos&quot;:0,&quot;transparency&quot;:0},{&quot;brightness&quot;:0,&quot;colorType&quot;:2,&quot;pos&quot;:1,&quot;rgb&quot;:&quot;#f5f8ff&quot;,&quot;transparency&quot;:0},{&quot;brightness&quot;:0.800000011920929,&quot;colorType&quot;:1,&quot;foreColorIndex&quot;:6,&quot;pos&quot;:0.7099999785423279,&quot;transparency&quot;:0}],&quot;type&quot;:2},&quot;shadow&quot;:{&quot;brightness&quot;:0,&quot;colorType&quot;:1,&quot;foreColorIndex&quot;:6,&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FILL_TYPE" val="3"/>
  <p:tag name="KSO_WM_DIAGRAM_USE_COLOR_VALUE" val="{&quot;color_scheme&quot;:1,&quot;color_type&quot;:1,&quot;theme_color_indexes&quot;:[5,5,5,5,5,5]}"/>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2*l_h_i*1_3_2"/>
  <p:tag name="KSO_WM_TEMPLATE_CATEGORY" val="diagram"/>
  <p:tag name="KSO_WM_TEMPLATE_INDEX" val="20230920"/>
  <p:tag name="KSO_WM_UNIT_LAYERLEVEL" val="1_1_1"/>
  <p:tag name="KSO_WM_TAG_VERSION" val="3.0"/>
  <p:tag name="KSO_WM_UNIT_SUBTYPE" val="d"/>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gradient&quot;:[{&quot;brightness&quot;:0,&quot;colorType&quot;:1,&quot;foreColorIndex&quot;:5,&quot;pos&quot;:0.5400000214576721,&quot;transparency&quot;:0},{&quot;brightness&quot;:0.4000000059604645,&quot;colorType&quot;:1,&quot;foreColorIndex&quot;:5,&quot;pos&quot;:0,&quot;transparency&quot;:0},{&quot;brightness&quot;:0,&quot;colorType&quot;:1,&quot;foreColorIndex&quot;:5,&quot;pos&quot;:0.8100000023841858,&quot;transparency&quot;:0},{&quot;brightness&quot;:0,&quot;colorType&quot;:1,&quot;foreColorIndex&quot;:5,&quot;pos&quot;:1,&quot;transparency&quot;:0}],&quot;type&quot;:3},&quot;glow&quot;:{&quot;colorType&quot;:0},&quot;line&quot;:{&quot;gradient&quot;:[{&quot;brightness&quot;:0,&quot;colorType&quot;:2,&quot;pos&quot;:0.3199999928474426,&quot;rgb&quot;:&quot;#f5f8ff&quot;,&quot;transparency&quot;:0},{&quot;brightness&quot;:0,&quot;colorType&quot;:2,&quot;pos&quot;:0,&quot;rgb&quot;:&quot;#a5beff&quot;,&quot;transparency&quot;:0},{&quot;brightness&quot;:0,&quot;colorType&quot;:2,&quot;pos&quot;:1,&quot;rgb&quot;:&quot;#f5f8ff&quot;,&quot;transparency&quot;:0},{&quot;brightness&quot;:0,&quot;colorType&quot;:2,&quot;pos&quot;:0.7099999785423279,&quot;rgb&quot;:&quot;#c3d4ff&quot;,&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FILL_TYPE" val="3"/>
  <p:tag name="KSO_WM_DIAGRAM_USE_COLOR_VALUE" val="{&quot;color_scheme&quot;:1,&quot;color_type&quot;:1,&quot;theme_color_indexes&quot;:[5,5,5,5,5,5]}"/>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2*l_h_i*1_1_2"/>
  <p:tag name="KSO_WM_TEMPLATE_CATEGORY" val="diagram"/>
  <p:tag name="KSO_WM_TEMPLATE_INDEX" val="20230920"/>
  <p:tag name="KSO_WM_UNIT_LAYERLEVEL" val="1_1_1"/>
  <p:tag name="KSO_WM_TAG_VERSION" val="3.0"/>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gradient&quot;:[{&quot;brightness&quot;:0,&quot;colorType&quot;:2,&quot;pos&quot;:1,&quot;rgb&quot;:&quot;#afc6ff&quot;,&quot;transparency&quot;:1},{&quot;brightness&quot;:0,&quot;colorType&quot;:1,&quot;foreColorIndex&quot;:5,&quot;pos&quot;:0.469999998807907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DIAGRAM_USE_COLOR_VALUE" val="{&quot;color_scheme&quot;:1,&quot;color_type&quot;:1,&quot;theme_color_indexes&quot;:[5,5,5,5,5,5]}"/>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2*l_h_i*1_3_1"/>
  <p:tag name="KSO_WM_TEMPLATE_CATEGORY" val="diagram"/>
  <p:tag name="KSO_WM_TEMPLATE_INDEX" val="20230920"/>
  <p:tag name="KSO_WM_UNIT_LAYERLEVEL" val="1_1_1"/>
  <p:tag name="KSO_WM_TAG_VERSION" val="3.0"/>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gradient&quot;:[{&quot;brightness&quot;:0,&quot;colorType&quot;:2,&quot;pos&quot;:1,&quot;rgb&quot;:&quot;#afc6ff&quot;,&quot;transparency&quot;:1},{&quot;brightness&quot;:0,&quot;colorType&quot;:1,&quot;foreColorIndex&quot;:5,&quot;pos&quot;:0.469999998807907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DIAGRAM_USE_COLOR_VALUE" val="{&quot;color_scheme&quot;:1,&quot;color_type&quot;:1,&quot;theme_color_indexes&quot;:[5,5,5,5,5,5]}"/>
</p:tagLst>
</file>

<file path=ppt/tags/tag1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20_2*l_h_a*1_1_1"/>
  <p:tag name="KSO_WM_TEMPLATE_CATEGORY" val="diagram"/>
  <p:tag name="KSO_WM_TEMPLATE_INDEX" val="20230920"/>
  <p:tag name="KSO_WM_UNIT_LAYERLEVEL" val="1_1_1"/>
  <p:tag name="KSO_WM_TAG_VERSION" val="3.0"/>
  <p:tag name="KSO_WM_DIAGRAM_GROUP_CODE" val="l1-1"/>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5,5,5,5,5]}"/>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2*l_h_i*1_2_1"/>
  <p:tag name="KSO_WM_TEMPLATE_CATEGORY" val="diagram"/>
  <p:tag name="KSO_WM_TEMPLATE_INDEX" val="20230920"/>
  <p:tag name="KSO_WM_UNIT_LAYERLEVEL" val="1_1_1"/>
  <p:tag name="KSO_WM_TAG_VERSION" val="3.0"/>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gradient&quot;:[{&quot;brightness&quot;:0,&quot;colorType&quot;:1,&quot;foreColorIndex&quot;:6,&quot;pos&quot;:0,&quot;transparency&quot;:0},{&quot;brightness&quot;:0,&quot;colorType&quot;:1,&quot;foreColorIndex&quot;:6,&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DIAGRAM_USE_COLOR_VALUE" val="{&quot;color_scheme&quot;:1,&quot;color_type&quot;:1,&quot;theme_color_indexes&quot;:[5,5,5,5,5,5]}"/>
</p:tagLst>
</file>

<file path=ppt/tags/tag1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20_2*l_h_f*1_2_1"/>
  <p:tag name="KSO_WM_TEMPLATE_CATEGORY" val="diagram"/>
  <p:tag name="KSO_WM_TEMPLATE_INDEX" val="20230920"/>
  <p:tag name="KSO_WM_UNIT_LAYERLEVEL" val="1_1_1"/>
  <p:tag name="KSO_WM_TAG_VERSION" val="3.0"/>
  <p:tag name="KSO_WM_DIAGRAM_GROUP_CODE" val="l1-1"/>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PRESET_TEXT" val="单击此处添加文本具体内容，简明扼要地阐述您的观点"/>
  <p:tag name="KSO_WM_UNIT_TEXT_FILL_FORE_SCHEMECOLOR_INDEX" val="1"/>
  <p:tag name="KSO_WM_UNIT_TEXT_FILL_TYPE" val="1"/>
  <p:tag name="KSO_WM_UNIT_TEXT_TYPE" val="1"/>
  <p:tag name="KSO_WM_DIAGRAM_USE_COLOR_VALUE" val="{&quot;color_scheme&quot;:1,&quot;color_type&quot;:1,&quot;theme_color_indexes&quot;:[5,5,5,5,5,5]}"/>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2*l_i*1_2"/>
  <p:tag name="KSO_WM_TEMPLATE_CATEGORY" val="diagram"/>
  <p:tag name="KSO_WM_TEMPLATE_INDEX" val="20230920"/>
  <p:tag name="KSO_WM_UNIT_LAYERLEVEL" val="1_1"/>
  <p:tag name="KSO_WM_TAG_VERSION" val="3.0"/>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gradient&quot;:[{&quot;brightness&quot;:0,&quot;colorType&quot;:2,&quot;pos&quot;:0.3100000023841858,&quot;rgb&quot;:&quot;#afc6ff&quot;,&quot;transparency&quot;:1},{&quot;brightness&quot;:0.4000000059604645,&quot;colorType&quot;:1,&quot;foreColorIndex&quot;:5,&quot;pos&quot;:0.7699999809265137,&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DIAGRAM_USE_COLOR_VALUE" val="{&quot;color_scheme&quot;:1,&quot;color_type&quot;:1,&quot;theme_color_indexes&quot;:[5,5,5,5,5,5]}"/>
</p:tagLst>
</file>

<file path=ppt/tags/tag1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20_2*l_h_f*1_1_1"/>
  <p:tag name="KSO_WM_TEMPLATE_CATEGORY" val="diagram"/>
  <p:tag name="KSO_WM_TEMPLATE_INDEX" val="20230920"/>
  <p:tag name="KSO_WM_UNIT_LAYERLEVEL" val="1_1_1"/>
  <p:tag name="KSO_WM_TAG_VERSION" val="3.0"/>
  <p:tag name="KSO_WM_DIAGRAM_GROUP_CODE" val="l1-1"/>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PRESET_TEXT" val="单击此处添加文本具体内容，简明扼要地阐述您的观点"/>
  <p:tag name="KSO_WM_UNIT_TEXT_FILL_FORE_SCHEMECOLOR_INDEX" val="1"/>
  <p:tag name="KSO_WM_UNIT_TEXT_FILL_TYPE" val="1"/>
  <p:tag name="KSO_WM_UNIT_TEXT_TYPE" val="1"/>
  <p:tag name="KSO_WM_DIAGRAM_USE_COLOR_VALUE" val="{&quot;color_scheme&quot;:1,&quot;color_type&quot;:1,&quot;theme_color_indexes&quot;:[5,5,5,5,5,5]}"/>
</p:tagLst>
</file>

<file path=ppt/tags/tag1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20_2*l_h_f*1_3_1"/>
  <p:tag name="KSO_WM_TEMPLATE_CATEGORY" val="diagram"/>
  <p:tag name="KSO_WM_TEMPLATE_INDEX" val="20230920"/>
  <p:tag name="KSO_WM_UNIT_LAYERLEVEL" val="1_1_1"/>
  <p:tag name="KSO_WM_TAG_VERSION" val="3.0"/>
  <p:tag name="KSO_WM_DIAGRAM_GROUP_CODE" val="l1-1"/>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PRESET_TEXT" val="单击此处添加文本具体内容，简明扼要地阐述您的观点"/>
  <p:tag name="KSO_WM_UNIT_TEXT_FILL_FORE_SCHEMECOLOR_INDEX" val="1"/>
  <p:tag name="KSO_WM_UNIT_TEXT_FILL_TYPE" val="1"/>
  <p:tag name="KSO_WM_UNIT_TEXT_TYPE" val="1"/>
  <p:tag name="KSO_WM_DIAGRAM_USE_COLOR_VALUE" val="{&quot;color_scheme&quot;:1,&quot;color_type&quot;:1,&quot;theme_color_indexes&quot;:[5,5,5,5,5,5]}"/>
</p:tagLst>
</file>

<file path=ppt/tags/tag1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0920_2*l_h_a*1_2_1"/>
  <p:tag name="KSO_WM_TEMPLATE_CATEGORY" val="diagram"/>
  <p:tag name="KSO_WM_TEMPLATE_INDEX" val="20230920"/>
  <p:tag name="KSO_WM_UNIT_LAYERLEVEL" val="1_1_1"/>
  <p:tag name="KSO_WM_TAG_VERSION" val="3.0"/>
  <p:tag name="KSO_WM_DIAGRAM_GROUP_CODE" val="l1-1"/>
  <p:tag name="KSO_WM_DIAGRAM_MAX_ITEMCNT" val="4"/>
  <p:tag name="KSO_WM_DIAGRAM_MIN_ITEMCNT" val="2"/>
  <p:tag name="KSO_WM_DIAGRAM_VIRTUALLY_FRAME" val="{&quot;height&quot;:367.80377807617185,&quot;left&quot;:97.69998779296876,&quot;top&quot;:149.00602434774083,&quot;width&quot;:736.8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5,5,5,5,5]}"/>
</p:tagLst>
</file>

<file path=ppt/tags/tag126.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2162]}"/>
</p:tagLst>
</file>

<file path=ppt/tags/tag127.xml><?xml version="1.0" encoding="utf-8"?>
<p:tagLst xmlns:p="http://schemas.openxmlformats.org/presentationml/2006/main">
  <p:tag name="KSO_WM_DIAGRAM_VIRTUALLY_FRAME" val="{&quot;height&quot;:369.57496673343684,&quot;left&quot;:54.55,&quot;top&quot;:153.5,&quot;width&quot;:851.25}"/>
</p:tagLst>
</file>

<file path=ppt/tags/tag12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ID" val="diagram20232468_1*l_h_i*1_1_2"/>
  <p:tag name="KSO_WM_TEMPLATE_CATEGORY" val="diagram"/>
  <p:tag name="KSO_WM_TEMPLATE_INDEX" val="20232468"/>
  <p:tag name="KSO_WM_UNIT_LAYERLEVEL" val="1_1_1"/>
  <p:tag name="KSO_WM_TAG_VERSION" val="3.0"/>
  <p:tag name="KSO_WM_DIAGRAM_MAX_ITEMCNT" val="4"/>
  <p:tag name="KSO_WM_DIAGRAM_MIN_ITEMCNT" val="2"/>
  <p:tag name="KSO_WM_DIAGRAM_VIRTUALLY_FRAME" val="{&quot;height&quot;:369.57496673343684,&quot;left&quot;:54.55,&quot;top&quot;:153.5,&quot;width&quot;:851.25}"/>
  <p:tag name="KSO_WM_DIAGRAM_COLOR_MATCH_VALUE" val="{&quot;shape&quot;:{&quot;fill&quot;:{&quot;type&quot;:0},&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FORE_SCHEMECOLOR_INDEX_BRIGHTNESS" val="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68_1*l_h_a*1_1_1"/>
  <p:tag name="KSO_WM_TEMPLATE_CATEGORY" val="diagram"/>
  <p:tag name="KSO_WM_TEMPLATE_INDEX" val="20232468"/>
  <p:tag name="KSO_WM_UNIT_LAYERLEVEL" val="1_1_1"/>
  <p:tag name="KSO_WM_TAG_VERSION" val="3.0"/>
  <p:tag name="KSO_WM_DIAGRAM_MAX_ITEMCNT" val="4"/>
  <p:tag name="KSO_WM_DIAGRAM_MIN_ITEMCNT" val="2"/>
  <p:tag name="KSO_WM_DIAGRAM_VIRTUALLY_FRAME" val="{&quot;height&quot;:369.57496673343684,&quot;left&quot;:54.55,&quot;top&quot;:153.5,&quot;width&quot;:851.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BEAUTIFY_FLAG" val="#wm#"/>
  <p:tag name="KSO_WM_UNIT_PRESET_TEXT" val="添加标题"/>
  <p:tag name="KSO_WM_UNIT_FILL_TYPE" val="3"/>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2468_1*l_h_i*1_1_1"/>
  <p:tag name="KSO_WM_TEMPLATE_CATEGORY" val="diagram"/>
  <p:tag name="KSO_WM_TEMPLATE_INDEX" val="20232468"/>
  <p:tag name="KSO_WM_UNIT_LAYERLEVEL" val="1_1_1"/>
  <p:tag name="KSO_WM_TAG_VERSION" val="3.0"/>
  <p:tag name="KSO_WM_DIAGRAM_MAX_ITEMCNT" val="4"/>
  <p:tag name="KSO_WM_DIAGRAM_MIN_ITEMCNT" val="2"/>
  <p:tag name="KSO_WM_DIAGRAM_VIRTUALLY_FRAME" val="{&quot;height&quot;:369.57496673343684,&quot;left&quot;:54.55,&quot;top&quot;:153.5,&quot;width&quot;:85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13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5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68_1*l_h_f*1_1_1"/>
  <p:tag name="KSO_WM_TEMPLATE_CATEGORY" val="diagram"/>
  <p:tag name="KSO_WM_TEMPLATE_INDEX" val="20232468"/>
  <p:tag name="KSO_WM_UNIT_LAYERLEVEL" val="1_1_1"/>
  <p:tag name="KSO_WM_TAG_VERSION" val="3.0"/>
  <p:tag name="KSO_WM_DIAGRAM_MAX_ITEMCNT" val="4"/>
  <p:tag name="KSO_WM_DIAGRAM_MIN_ITEMCNT" val="2"/>
  <p:tag name="KSO_WM_DIAGRAM_VIRTUALLY_FRAME" val="{&quot;height&quot;:369.57496673343684,&quot;left&quot;:54.55,&quot;top&quot;:153.5,&quot;width&quot;:85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项正文，文字是您思想的提炼，请尽量言简意赅的阐述观点。单击此处输入项正文内容"/>
  <p:tag name="KSO_WM_UNIT_TEXT_FILL_FORE_SCHEMECOLOR_INDEX" val="1"/>
  <p:tag name="KSO_WM_UNIT_TEXT_FILL_TYPE" val="1"/>
  <p:tag name="KSO_WM_UNIT_USESOURCEFORMAT_APPLY" val="1"/>
</p:tagLst>
</file>

<file path=ppt/tags/tag132.xml><?xml version="1.0" encoding="utf-8"?>
<p:tagLst xmlns:p="http://schemas.openxmlformats.org/presentationml/2006/main">
  <p:tag name="KSO_WM_DIAGRAM_VIRTUALLY_FRAME" val="{&quot;height&quot;:369.57496673343684,&quot;left&quot;:54.55,&quot;top&quot;:153.5,&quot;width&quot;:851.25}"/>
</p:tagLst>
</file>

<file path=ppt/tags/tag13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2468_1*l_h_i*1_2_2"/>
  <p:tag name="KSO_WM_TEMPLATE_CATEGORY" val="diagram"/>
  <p:tag name="KSO_WM_TEMPLATE_INDEX" val="20232468"/>
  <p:tag name="KSO_WM_UNIT_LAYERLEVEL" val="1_1_1"/>
  <p:tag name="KSO_WM_TAG_VERSION" val="3.0"/>
  <p:tag name="KSO_WM_DIAGRAM_MAX_ITEMCNT" val="4"/>
  <p:tag name="KSO_WM_DIAGRAM_MIN_ITEMCNT" val="2"/>
  <p:tag name="KSO_WM_DIAGRAM_VIRTUALLY_FRAME" val="{&quot;height&quot;:369.57496673343684,&quot;left&quot;:54.55,&quot;top&quot;:153.5,&quot;width&quot;:851.25}"/>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solidLine&quot;:{&quot;brightness&quot;:-0.25,&quot;colorType&quot;:1,&quot;foreColorIndex&quot;:5,&quot;transparency&quot;:0.800000011920929},&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1"/>
</p:tagLst>
</file>

<file path=ppt/tags/tag13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68_1*l_h_a*1_2_1"/>
  <p:tag name="KSO_WM_TEMPLATE_CATEGORY" val="diagram"/>
  <p:tag name="KSO_WM_TEMPLATE_INDEX" val="20232468"/>
  <p:tag name="KSO_WM_UNIT_LAYERLEVEL" val="1_1_1"/>
  <p:tag name="KSO_WM_TAG_VERSION" val="3.0"/>
  <p:tag name="KSO_WM_DIAGRAM_MAX_ITEMCNT" val="4"/>
  <p:tag name="KSO_WM_DIAGRAM_MIN_ITEMCNT" val="2"/>
  <p:tag name="KSO_WM_DIAGRAM_VIRTUALLY_FRAME" val="{&quot;height&quot;:369.57496673343684,&quot;left&quot;:54.55,&quot;top&quot;:153.5,&quot;width&quot;:851.2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FILL_TYPE" val="1"/>
  <p:tag name="KSO_WM_UNIT_FILL_FORE_SCHEMECOLOR_INDEX" val="2"/>
  <p:tag name="KSO_WM_UNIT_FILL_FORE_SCHEMECOLOR_INDEX_BRIGHTNESS" val="0"/>
  <p:tag name="KSO_WM_UNIT_TEXT_FILL_FORE_SCHEMECOLOR_INDEX" val="1"/>
  <p:tag name="KSO_WM_UNIT_TEXT_FILL_TYPE" val="1"/>
  <p:tag name="KSO_WM_UNIT_USESOURCEFORMAT_APPLY" val="1"/>
</p:tagLst>
</file>

<file path=ppt/tags/tag13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2468_1*l_h_i*1_2_1"/>
  <p:tag name="KSO_WM_TEMPLATE_CATEGORY" val="diagram"/>
  <p:tag name="KSO_WM_TEMPLATE_INDEX" val="20232468"/>
  <p:tag name="KSO_WM_UNIT_LAYERLEVEL" val="1_1_1"/>
  <p:tag name="KSO_WM_TAG_VERSION" val="3.0"/>
  <p:tag name="KSO_WM_DIAGRAM_MAX_ITEMCNT" val="4"/>
  <p:tag name="KSO_WM_DIAGRAM_MIN_ITEMCNT" val="2"/>
  <p:tag name="KSO_WM_DIAGRAM_VIRTUALLY_FRAME" val="{&quot;height&quot;:369.57496673343684,&quot;left&quot;:54.55,&quot;top&quot;:153.5,&quot;width&quot;:85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13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51"/>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68_1*l_h_f*1_2_1"/>
  <p:tag name="KSO_WM_TEMPLATE_CATEGORY" val="diagram"/>
  <p:tag name="KSO_WM_TEMPLATE_INDEX" val="20232468"/>
  <p:tag name="KSO_WM_UNIT_LAYERLEVEL" val="1_1_1"/>
  <p:tag name="KSO_WM_TAG_VERSION" val="3.0"/>
  <p:tag name="KSO_WM_DIAGRAM_MAX_ITEMCNT" val="4"/>
  <p:tag name="KSO_WM_DIAGRAM_MIN_ITEMCNT" val="2"/>
  <p:tag name="KSO_WM_DIAGRAM_VIRTUALLY_FRAME" val="{&quot;height&quot;:369.57496673343684,&quot;left&quot;:54.55,&quot;top&quot;:153.5,&quot;width&quot;:85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EXT_LAYER_COUNT" val="1"/>
  <p:tag name="KSO_WM_BEAUTIFY_FLAG" val="#wm#"/>
  <p:tag name="KSO_WM_UNIT_PRESET_TEXT" val="单击输入项正文，文字是您思想的提炼，请尽量言简意赅的阐述观点。单击此处输入项正文，文字是您思想的提炼"/>
  <p:tag name="KSO_WM_UNIT_USESOURCEFORMAT_APPLY" val="1"/>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SLIDE_ID" val="diagram20232468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2468"/>
  <p:tag name="KSO_WM_SLIDE_TYPE" val="text"/>
  <p:tag name="KSO_WM_SLIDE_SUBTYPE" val="diag"/>
  <p:tag name="KSO_WM_SLIDE_SIZE" val="850.65*301.65"/>
  <p:tag name="KSO_WM_SLIDE_POSITION" val="54.55*153.55"/>
  <p:tag name="KSO_WM_SLIDE_LAYOUT" val="a_l"/>
  <p:tag name="KSO_WM_SLIDE_LAYOUT_CNT" val="1_1"/>
  <p:tag name="KSO_WM_SPECIAL_SOURCE" val="bdnull"/>
  <p:tag name="KSO_WM_DIAGRAM_GROUP_CODE" val="l1-1"/>
  <p:tag name="KSO_WM_SLIDE_DIAGTYPE" va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205081"/>
  <p:tag name="resource_record_key" val="{&quot;65&quot;:[20205081],&quot;70&quot;:[3314211,3314209]}"/>
</p:tagLst>
</file>

<file path=ppt/tags/tag141.xml><?xml version="1.0" encoding="utf-8"?>
<p:tagLst xmlns:p="http://schemas.openxmlformats.org/presentationml/2006/main">
  <p:tag name="KSO_WM_BEAUTIFY_FLAG" val="#wm#"/>
  <p:tag name="KSO_WM_TEMPLATE_CATEGORY" val="custom"/>
  <p:tag name="KSO_WM_TEMPLATE_INDEX" val="20205081"/>
</p:tagLst>
</file>

<file path=ppt/tags/tag142.xml><?xml version="1.0" encoding="utf-8"?>
<p:tagLst xmlns:p="http://schemas.openxmlformats.org/presentationml/2006/main">
  <p:tag name="commondata" val="eyJoZGlkIjoiYzA2N2E4N2UyNzU1ZmEwZmRkYmM2ZWFmZDMwMGFjMTAifQ=="/>
  <p:tag name="resource_record_key" val="{&quot;13&quot;:[4364974,4695728],&quot;29&quot;:[50053104],&quot;65&quot;:[20205081],&quot;70&quot;:[3314211,3314209,3330498,331216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 name="KSO_WM_DIAGRAM_VIRTUALLY_FRAME" val="{&quot;height&quot;:131,&quot;left&quot;:659.7,&quot;top&quot;:219.6,&quot;width&quot;:822.85}"/>
</p:tagLst>
</file>

<file path=ppt/tags/tag67.xml><?xml version="1.0" encoding="utf-8"?>
<p:tagLst xmlns:p="http://schemas.openxmlformats.org/presentationml/2006/main">
  <p:tag name="KSO_WM_BEAUTIFY_FLAG" val=""/>
  <p:tag name="KSO_WM_DIAGRAM_VIRTUALLY_FRAME" val="{&quot;height&quot;:131,&quot;left&quot;:659.7,&quot;top&quot;:219.6,&quot;width&quot;:822.85}"/>
</p:tagLst>
</file>

<file path=ppt/tags/tag68.xml><?xml version="1.0" encoding="utf-8"?>
<p:tagLst xmlns:p="http://schemas.openxmlformats.org/presentationml/2006/main">
  <p:tag name="KSO_WM_BEAUTIFY_FLAG" val=""/>
  <p:tag name="KSO_WM_DIAGRAM_VIRTUALLY_FRAME" val="{&quot;height&quot;:131,&quot;left&quot;:659.7,&quot;top&quot;:219.6,&quot;width&quot;:822.85}"/>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 name="KSO_WM_DIAGRAM_VIRTUALLY_FRAME" val="{&quot;height&quot;:131,&quot;left&quot;:659.7,&quot;top&quot;:219.6,&quot;width&quot;:822.85}"/>
</p:tagLst>
</file>

<file path=ppt/tags/tag71.xml><?xml version="1.0" encoding="utf-8"?>
<p:tagLst xmlns:p="http://schemas.openxmlformats.org/presentationml/2006/main">
  <p:tag name="KSO_WM_BEAUTIFY_FLAG" val=""/>
  <p:tag name="KSO_WM_DIAGRAM_VIRTUALLY_FRAME" val="{&quot;height&quot;:131,&quot;left&quot;:659.7,&quot;top&quot;:219.6,&quot;width&quot;:822.85}"/>
</p:tagLst>
</file>

<file path=ppt/tags/tag72.xml><?xml version="1.0" encoding="utf-8"?>
<p:tagLst xmlns:p="http://schemas.openxmlformats.org/presentationml/2006/main">
  <p:tag name="KSO_WM_BEAUTIFY_FLAG" val=""/>
  <p:tag name="KSO_WM_DIAGRAM_VIRTUALLY_FRAME" val="{&quot;height&quot;:131,&quot;left&quot;:659.7,&quot;top&quot;:219.6,&quot;width&quot;:822.85}"/>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wm#"/>
  <p:tag name="KSO_WM_TEMPLATE_CATEGORY" val="custom"/>
  <p:tag name="KSO_WM_TEMPLATE_INDEX" val="20205081"/>
  <p:tag name="resource_record_key" val="{&quot;29&quot;:[50053104],&quot;65&quot;:[20205081]}"/>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TABLE_ENDDRAG_ORIGIN_RECT" val="676*62"/>
  <p:tag name="TABLE_ENDDRAG_RECT" val="151*219*676*62"/>
</p:tagLst>
</file>

<file path=ppt/tags/tag79.xml><?xml version="1.0" encoding="utf-8"?>
<p:tagLst xmlns:p="http://schemas.openxmlformats.org/presentationml/2006/main">
  <p:tag name="TABLE_ENDDRAG_ORIGIN_RECT" val="676*62"/>
  <p:tag name="TABLE_ENDDRAG_RECT" val="151*219*676*6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ABLE_ENDDRAG_ORIGIN_RECT" val="676*78"/>
  <p:tag name="TABLE_ENDDRAG_RECT" val="134*392*676*78"/>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wm#"/>
  <p:tag name="KSO_WM_TEMPLATE_CATEGORY" val="custom"/>
  <p:tag name="KSO_WM_TEMPLATE_INDEX" val="20205081"/>
  <p:tag name="resource_record_key" val="{&quot;29&quot;:[50053104],&quot;65&quot;:[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3480</Words>
  <Application>WPS 演示</Application>
  <PresentationFormat>宽屏</PresentationFormat>
  <Paragraphs>206</Paragraphs>
  <Slides>15</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宋体</vt:lpstr>
      <vt:lpstr>Wingdings</vt:lpstr>
      <vt:lpstr>Wingdings</vt:lpstr>
      <vt:lpstr>微软雅黑</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Way@生死狙击</cp:lastModifiedBy>
  <cp:revision>223</cp:revision>
  <dcterms:created xsi:type="dcterms:W3CDTF">2019-06-19T02:08:00Z</dcterms:created>
  <dcterms:modified xsi:type="dcterms:W3CDTF">2025-04-04T06:22:35Z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B064DDF664DB41A98597F9A486F9DCAD_13</vt:lpwstr>
  </property>
</Properties>
</file>